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1"/>
    <p:sldMasterId id="2147483690" r:id="rId2"/>
  </p:sldMasterIdLst>
  <p:notesMasterIdLst>
    <p:notesMasterId r:id="rId14"/>
  </p:notesMasterIdLst>
  <p:handoutMasterIdLst>
    <p:handoutMasterId r:id="rId15"/>
  </p:handoutMasterIdLst>
  <p:sldIdLst>
    <p:sldId id="257" r:id="rId3"/>
    <p:sldId id="338" r:id="rId4"/>
    <p:sldId id="339" r:id="rId5"/>
    <p:sldId id="340" r:id="rId6"/>
    <p:sldId id="341" r:id="rId7"/>
    <p:sldId id="342" r:id="rId8"/>
    <p:sldId id="343" r:id="rId9"/>
    <p:sldId id="344" r:id="rId10"/>
    <p:sldId id="345" r:id="rId11"/>
    <p:sldId id="346" r:id="rId12"/>
    <p:sldId id="347" r:id="rId13"/>
  </p:sldIdLst>
  <p:sldSz cx="12192000" cy="6858000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94" autoAdjust="0"/>
    <p:restoredTop sz="72283" autoAdjust="0"/>
  </p:normalViewPr>
  <p:slideViewPr>
    <p:cSldViewPr snapToGrid="0">
      <p:cViewPr varScale="1">
        <p:scale>
          <a:sx n="53" d="100"/>
          <a:sy n="53" d="100"/>
        </p:scale>
        <p:origin x="486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6" d="100"/>
          <a:sy n="56" d="100"/>
        </p:scale>
        <p:origin x="2856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2E2B40D-8F99-47AC-9C3E-52F915E5FA22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3924A38-66B5-459E-849B-5D5E3110E5C9}">
      <dgm:prSet phldrT="[Text]"/>
      <dgm:spPr/>
      <dgm:t>
        <a:bodyPr/>
        <a:lstStyle/>
        <a:p>
          <a:r>
            <a:rPr lang="en-US" dirty="0"/>
            <a:t>Create an event hub</a:t>
          </a:r>
        </a:p>
      </dgm:t>
    </dgm:pt>
    <dgm:pt modelId="{5F642D0F-9D89-4BF8-9E63-34CA529E71F4}" type="parTrans" cxnId="{E35E3076-959A-4EBA-AA34-0EB042A6D3BE}">
      <dgm:prSet/>
      <dgm:spPr/>
      <dgm:t>
        <a:bodyPr/>
        <a:lstStyle/>
        <a:p>
          <a:endParaRPr lang="en-US"/>
        </a:p>
      </dgm:t>
    </dgm:pt>
    <dgm:pt modelId="{D958173F-E56E-423B-BCBD-BED5DEA7199F}" type="sibTrans" cxnId="{E35E3076-959A-4EBA-AA34-0EB042A6D3BE}">
      <dgm:prSet/>
      <dgm:spPr/>
      <dgm:t>
        <a:bodyPr/>
        <a:lstStyle/>
        <a:p>
          <a:endParaRPr lang="en-US"/>
        </a:p>
      </dgm:t>
    </dgm:pt>
    <dgm:pt modelId="{69838842-A5ED-456C-9FD7-A55E5CA3A1CB}">
      <dgm:prSet phldrT="[Text]"/>
      <dgm:spPr/>
      <dgm:t>
        <a:bodyPr/>
        <a:lstStyle/>
        <a:p>
          <a:r>
            <a:rPr lang="en-US" dirty="0"/>
            <a:t>Generate a shared-access signature token</a:t>
          </a:r>
        </a:p>
      </dgm:t>
    </dgm:pt>
    <dgm:pt modelId="{081AE23E-9096-409E-BBDA-9AAF7117B2FE}" type="parTrans" cxnId="{EFBA7E26-2FF6-4D58-AD8C-5939165370F2}">
      <dgm:prSet/>
      <dgm:spPr/>
      <dgm:t>
        <a:bodyPr/>
        <a:lstStyle/>
        <a:p>
          <a:endParaRPr lang="en-US"/>
        </a:p>
      </dgm:t>
    </dgm:pt>
    <dgm:pt modelId="{011EC306-F9FC-414C-A4CE-EC2A48E6D90F}" type="sibTrans" cxnId="{EFBA7E26-2FF6-4D58-AD8C-5939165370F2}">
      <dgm:prSet/>
      <dgm:spPr/>
      <dgm:t>
        <a:bodyPr/>
        <a:lstStyle/>
        <a:p>
          <a:endParaRPr lang="en-US"/>
        </a:p>
      </dgm:t>
    </dgm:pt>
    <dgm:pt modelId="{9B2ECC47-5DF4-4FC3-9481-3C3F3AE30092}">
      <dgm:prSet phldrT="[Text]"/>
      <dgm:spPr/>
      <dgm:t>
        <a:bodyPr/>
        <a:lstStyle/>
        <a:p>
          <a:r>
            <a:rPr lang="en-US" dirty="0"/>
            <a:t>Transmit events to the event hub</a:t>
          </a:r>
        </a:p>
      </dgm:t>
    </dgm:pt>
    <dgm:pt modelId="{823732FB-33F1-47CE-AB3F-60F00CE9BB1C}" type="parTrans" cxnId="{1BAE1E83-30BA-48D7-8177-47FA3CAA8386}">
      <dgm:prSet/>
      <dgm:spPr/>
      <dgm:t>
        <a:bodyPr/>
        <a:lstStyle/>
        <a:p>
          <a:endParaRPr lang="en-US"/>
        </a:p>
      </dgm:t>
    </dgm:pt>
    <dgm:pt modelId="{2973A960-8880-4A27-B38C-BEA197CFE9AF}" type="sibTrans" cxnId="{1BAE1E83-30BA-48D7-8177-47FA3CAA8386}">
      <dgm:prSet/>
      <dgm:spPr/>
      <dgm:t>
        <a:bodyPr/>
        <a:lstStyle/>
        <a:p>
          <a:endParaRPr lang="en-US"/>
        </a:p>
      </dgm:t>
    </dgm:pt>
    <dgm:pt modelId="{80C9C92C-758F-435C-8538-8EA7C8C7BC36}">
      <dgm:prSet/>
      <dgm:spPr/>
      <dgm:t>
        <a:bodyPr/>
        <a:lstStyle/>
        <a:p>
          <a:r>
            <a:rPr lang="en-US" dirty="0"/>
            <a:t>Create and configure a Stream Analytics job</a:t>
          </a:r>
        </a:p>
      </dgm:t>
    </dgm:pt>
    <dgm:pt modelId="{4F3650ED-3707-460E-88DB-0F9B39B99CB0}" type="parTrans" cxnId="{5C14157E-A948-465D-846D-E59E6E423128}">
      <dgm:prSet/>
      <dgm:spPr/>
      <dgm:t>
        <a:bodyPr/>
        <a:lstStyle/>
        <a:p>
          <a:endParaRPr lang="en-US"/>
        </a:p>
      </dgm:t>
    </dgm:pt>
    <dgm:pt modelId="{5D31298A-AABC-4F15-BB03-EC7B6BBA2204}" type="sibTrans" cxnId="{5C14157E-A948-465D-846D-E59E6E423128}">
      <dgm:prSet/>
      <dgm:spPr/>
      <dgm:t>
        <a:bodyPr/>
        <a:lstStyle/>
        <a:p>
          <a:endParaRPr lang="en-US"/>
        </a:p>
      </dgm:t>
    </dgm:pt>
    <dgm:pt modelId="{C1BCB02B-0EA0-4B70-AA9B-E0422BAD010B}">
      <dgm:prSet/>
      <dgm:spPr/>
      <dgm:t>
        <a:bodyPr/>
        <a:lstStyle/>
        <a:p>
          <a:r>
            <a:rPr lang="en-US" dirty="0"/>
            <a:t>Prepare queries and test with sample data</a:t>
          </a:r>
        </a:p>
      </dgm:t>
    </dgm:pt>
    <dgm:pt modelId="{AC2A93F8-02A9-4127-ABD1-DB89A5F15E8E}" type="parTrans" cxnId="{E7F34F41-D34C-41B9-AB0A-99BA7EC00280}">
      <dgm:prSet/>
      <dgm:spPr/>
      <dgm:t>
        <a:bodyPr/>
        <a:lstStyle/>
        <a:p>
          <a:endParaRPr lang="en-US"/>
        </a:p>
      </dgm:t>
    </dgm:pt>
    <dgm:pt modelId="{5E043117-A4FB-4F1C-9BD6-6E533B168699}" type="sibTrans" cxnId="{E7F34F41-D34C-41B9-AB0A-99BA7EC00280}">
      <dgm:prSet/>
      <dgm:spPr/>
      <dgm:t>
        <a:bodyPr/>
        <a:lstStyle/>
        <a:p>
          <a:endParaRPr lang="en-US"/>
        </a:p>
      </dgm:t>
    </dgm:pt>
    <dgm:pt modelId="{CCCE0E42-7655-4616-A697-AEBEE55D3502}">
      <dgm:prSet/>
      <dgm:spPr/>
      <dgm:t>
        <a:bodyPr/>
        <a:lstStyle/>
        <a:p>
          <a:r>
            <a:rPr lang="en-US" dirty="0"/>
            <a:t>Analyze a live data stream</a:t>
          </a:r>
        </a:p>
      </dgm:t>
    </dgm:pt>
    <dgm:pt modelId="{318B78E6-73AA-4D1E-AC7D-9801F9F02FBF}" type="parTrans" cxnId="{E908CAC1-D0E6-44B5-8CB4-2A25589F7A67}">
      <dgm:prSet/>
      <dgm:spPr/>
      <dgm:t>
        <a:bodyPr/>
        <a:lstStyle/>
        <a:p>
          <a:endParaRPr lang="en-US"/>
        </a:p>
      </dgm:t>
    </dgm:pt>
    <dgm:pt modelId="{180E701B-BCFC-42FA-B9DB-5FBAE7D841E8}" type="sibTrans" cxnId="{E908CAC1-D0E6-44B5-8CB4-2A25589F7A67}">
      <dgm:prSet/>
      <dgm:spPr/>
      <dgm:t>
        <a:bodyPr/>
        <a:lstStyle/>
        <a:p>
          <a:endParaRPr lang="en-US"/>
        </a:p>
      </dgm:t>
    </dgm:pt>
    <dgm:pt modelId="{9CAD0287-FD72-46A7-9A85-1A2D7C6C194C}" type="pres">
      <dgm:prSet presAssocID="{22E2B40D-8F99-47AC-9C3E-52F915E5FA22}" presName="Name0" presStyleCnt="0">
        <dgm:presLayoutVars>
          <dgm:chMax val="7"/>
          <dgm:chPref val="7"/>
          <dgm:dir/>
        </dgm:presLayoutVars>
      </dgm:prSet>
      <dgm:spPr/>
    </dgm:pt>
    <dgm:pt modelId="{9FAA9B6F-CBD3-47B8-8FCB-71E81CF2CAF1}" type="pres">
      <dgm:prSet presAssocID="{22E2B40D-8F99-47AC-9C3E-52F915E5FA22}" presName="Name1" presStyleCnt="0"/>
      <dgm:spPr/>
    </dgm:pt>
    <dgm:pt modelId="{23766BF2-6C0A-4677-A362-039F4BD57EFD}" type="pres">
      <dgm:prSet presAssocID="{22E2B40D-8F99-47AC-9C3E-52F915E5FA22}" presName="cycle" presStyleCnt="0"/>
      <dgm:spPr/>
    </dgm:pt>
    <dgm:pt modelId="{C59A428E-EF74-4DA2-A30C-695071E5487D}" type="pres">
      <dgm:prSet presAssocID="{22E2B40D-8F99-47AC-9C3E-52F915E5FA22}" presName="srcNode" presStyleLbl="node1" presStyleIdx="0" presStyleCnt="6"/>
      <dgm:spPr/>
    </dgm:pt>
    <dgm:pt modelId="{9AA5C34B-0190-4ED1-BCF8-77F472C80F24}" type="pres">
      <dgm:prSet presAssocID="{22E2B40D-8F99-47AC-9C3E-52F915E5FA22}" presName="conn" presStyleLbl="parChTrans1D2" presStyleIdx="0" presStyleCnt="1"/>
      <dgm:spPr/>
    </dgm:pt>
    <dgm:pt modelId="{D9B39ED5-6925-4099-81C8-2A1C64D35C00}" type="pres">
      <dgm:prSet presAssocID="{22E2B40D-8F99-47AC-9C3E-52F915E5FA22}" presName="extraNode" presStyleLbl="node1" presStyleIdx="0" presStyleCnt="6"/>
      <dgm:spPr/>
    </dgm:pt>
    <dgm:pt modelId="{7B442D30-4B1E-49FA-BB9B-22E4C1A7DA53}" type="pres">
      <dgm:prSet presAssocID="{22E2B40D-8F99-47AC-9C3E-52F915E5FA22}" presName="dstNode" presStyleLbl="node1" presStyleIdx="0" presStyleCnt="6"/>
      <dgm:spPr/>
    </dgm:pt>
    <dgm:pt modelId="{6183815E-C091-4A0C-B682-C5112EEE6EB0}" type="pres">
      <dgm:prSet presAssocID="{13924A38-66B5-459E-849B-5D5E3110E5C9}" presName="text_1" presStyleLbl="node1" presStyleIdx="0" presStyleCnt="6">
        <dgm:presLayoutVars>
          <dgm:bulletEnabled val="1"/>
        </dgm:presLayoutVars>
      </dgm:prSet>
      <dgm:spPr/>
    </dgm:pt>
    <dgm:pt modelId="{49783B2C-A0EF-4259-9768-4CBE3B7DBC9C}" type="pres">
      <dgm:prSet presAssocID="{13924A38-66B5-459E-849B-5D5E3110E5C9}" presName="accent_1" presStyleCnt="0"/>
      <dgm:spPr/>
    </dgm:pt>
    <dgm:pt modelId="{6C653273-4538-4455-B982-F36A4DAFFF17}" type="pres">
      <dgm:prSet presAssocID="{13924A38-66B5-459E-849B-5D5E3110E5C9}" presName="accentRepeatNode" presStyleLbl="solidFgAcc1" presStyleIdx="0" presStyleCnt="6"/>
      <dgm:spPr/>
    </dgm:pt>
    <dgm:pt modelId="{B1DC997E-9E1B-426D-8CF5-9ACCD3E650A8}" type="pres">
      <dgm:prSet presAssocID="{69838842-A5ED-456C-9FD7-A55E5CA3A1CB}" presName="text_2" presStyleLbl="node1" presStyleIdx="1" presStyleCnt="6">
        <dgm:presLayoutVars>
          <dgm:bulletEnabled val="1"/>
        </dgm:presLayoutVars>
      </dgm:prSet>
      <dgm:spPr/>
    </dgm:pt>
    <dgm:pt modelId="{A2B81EB3-3363-49DC-ABE9-26F3AEDCF3B4}" type="pres">
      <dgm:prSet presAssocID="{69838842-A5ED-456C-9FD7-A55E5CA3A1CB}" presName="accent_2" presStyleCnt="0"/>
      <dgm:spPr/>
    </dgm:pt>
    <dgm:pt modelId="{A66DFD0F-E393-4D32-8C78-4AA580C87307}" type="pres">
      <dgm:prSet presAssocID="{69838842-A5ED-456C-9FD7-A55E5CA3A1CB}" presName="accentRepeatNode" presStyleLbl="solidFgAcc1" presStyleIdx="1" presStyleCnt="6"/>
      <dgm:spPr/>
    </dgm:pt>
    <dgm:pt modelId="{3BA5653F-3EFD-4955-A1E9-92FCC1E7F4FC}" type="pres">
      <dgm:prSet presAssocID="{9B2ECC47-5DF4-4FC3-9481-3C3F3AE30092}" presName="text_3" presStyleLbl="node1" presStyleIdx="2" presStyleCnt="6">
        <dgm:presLayoutVars>
          <dgm:bulletEnabled val="1"/>
        </dgm:presLayoutVars>
      </dgm:prSet>
      <dgm:spPr/>
    </dgm:pt>
    <dgm:pt modelId="{09FD9413-2C7A-4DE3-A2BC-1AD54A04ABF4}" type="pres">
      <dgm:prSet presAssocID="{9B2ECC47-5DF4-4FC3-9481-3C3F3AE30092}" presName="accent_3" presStyleCnt="0"/>
      <dgm:spPr/>
    </dgm:pt>
    <dgm:pt modelId="{4CBF7ABB-98C6-4952-A4CD-FC378CD2CA81}" type="pres">
      <dgm:prSet presAssocID="{9B2ECC47-5DF4-4FC3-9481-3C3F3AE30092}" presName="accentRepeatNode" presStyleLbl="solidFgAcc1" presStyleIdx="2" presStyleCnt="6"/>
      <dgm:spPr/>
    </dgm:pt>
    <dgm:pt modelId="{717D2563-AAF4-4A9D-8DB7-91D7767F9C9A}" type="pres">
      <dgm:prSet presAssocID="{80C9C92C-758F-435C-8538-8EA7C8C7BC36}" presName="text_4" presStyleLbl="node1" presStyleIdx="3" presStyleCnt="6">
        <dgm:presLayoutVars>
          <dgm:bulletEnabled val="1"/>
        </dgm:presLayoutVars>
      </dgm:prSet>
      <dgm:spPr/>
    </dgm:pt>
    <dgm:pt modelId="{113F3A0E-D66C-4611-959C-9FEEB3459450}" type="pres">
      <dgm:prSet presAssocID="{80C9C92C-758F-435C-8538-8EA7C8C7BC36}" presName="accent_4" presStyleCnt="0"/>
      <dgm:spPr/>
    </dgm:pt>
    <dgm:pt modelId="{33E9DD0B-C03B-420D-ABC2-5A63C22221C0}" type="pres">
      <dgm:prSet presAssocID="{80C9C92C-758F-435C-8538-8EA7C8C7BC36}" presName="accentRepeatNode" presStyleLbl="solidFgAcc1" presStyleIdx="3" presStyleCnt="6"/>
      <dgm:spPr/>
    </dgm:pt>
    <dgm:pt modelId="{97A06C82-B622-4FBD-B3CF-A33DE3B7ED1D}" type="pres">
      <dgm:prSet presAssocID="{C1BCB02B-0EA0-4B70-AA9B-E0422BAD010B}" presName="text_5" presStyleLbl="node1" presStyleIdx="4" presStyleCnt="6">
        <dgm:presLayoutVars>
          <dgm:bulletEnabled val="1"/>
        </dgm:presLayoutVars>
      </dgm:prSet>
      <dgm:spPr/>
    </dgm:pt>
    <dgm:pt modelId="{CEE02D9B-F17F-4824-B5DF-B8396CB19E61}" type="pres">
      <dgm:prSet presAssocID="{C1BCB02B-0EA0-4B70-AA9B-E0422BAD010B}" presName="accent_5" presStyleCnt="0"/>
      <dgm:spPr/>
    </dgm:pt>
    <dgm:pt modelId="{35FA281C-C2E4-4EB2-BE1D-32BC84C3B9E5}" type="pres">
      <dgm:prSet presAssocID="{C1BCB02B-0EA0-4B70-AA9B-E0422BAD010B}" presName="accentRepeatNode" presStyleLbl="solidFgAcc1" presStyleIdx="4" presStyleCnt="6"/>
      <dgm:spPr/>
    </dgm:pt>
    <dgm:pt modelId="{1C92A4F3-4D4D-469C-BB9B-467393259CDB}" type="pres">
      <dgm:prSet presAssocID="{CCCE0E42-7655-4616-A697-AEBEE55D3502}" presName="text_6" presStyleLbl="node1" presStyleIdx="5" presStyleCnt="6">
        <dgm:presLayoutVars>
          <dgm:bulletEnabled val="1"/>
        </dgm:presLayoutVars>
      </dgm:prSet>
      <dgm:spPr/>
    </dgm:pt>
    <dgm:pt modelId="{693524B8-FDF7-4E65-8148-59E7A00C9B5A}" type="pres">
      <dgm:prSet presAssocID="{CCCE0E42-7655-4616-A697-AEBEE55D3502}" presName="accent_6" presStyleCnt="0"/>
      <dgm:spPr/>
    </dgm:pt>
    <dgm:pt modelId="{05513C62-634D-4494-B285-1D1D5F39719E}" type="pres">
      <dgm:prSet presAssocID="{CCCE0E42-7655-4616-A697-AEBEE55D3502}" presName="accentRepeatNode" presStyleLbl="solidFgAcc1" presStyleIdx="5" presStyleCnt="6"/>
      <dgm:spPr/>
    </dgm:pt>
  </dgm:ptLst>
  <dgm:cxnLst>
    <dgm:cxn modelId="{E35E3076-959A-4EBA-AA34-0EB042A6D3BE}" srcId="{22E2B40D-8F99-47AC-9C3E-52F915E5FA22}" destId="{13924A38-66B5-459E-849B-5D5E3110E5C9}" srcOrd="0" destOrd="0" parTransId="{5F642D0F-9D89-4BF8-9E63-34CA529E71F4}" sibTransId="{D958173F-E56E-423B-BCBD-BED5DEA7199F}"/>
    <dgm:cxn modelId="{F62AD54D-80A8-463C-981E-38DBDA819F98}" type="presOf" srcId="{C1BCB02B-0EA0-4B70-AA9B-E0422BAD010B}" destId="{97A06C82-B622-4FBD-B3CF-A33DE3B7ED1D}" srcOrd="0" destOrd="0" presId="urn:microsoft.com/office/officeart/2008/layout/VerticalCurvedList"/>
    <dgm:cxn modelId="{06577AB2-9B3B-4600-8658-4A1FFD803BD8}" type="presOf" srcId="{22E2B40D-8F99-47AC-9C3E-52F915E5FA22}" destId="{9CAD0287-FD72-46A7-9A85-1A2D7C6C194C}" srcOrd="0" destOrd="0" presId="urn:microsoft.com/office/officeart/2008/layout/VerticalCurvedList"/>
    <dgm:cxn modelId="{E7F34F41-D34C-41B9-AB0A-99BA7EC00280}" srcId="{22E2B40D-8F99-47AC-9C3E-52F915E5FA22}" destId="{C1BCB02B-0EA0-4B70-AA9B-E0422BAD010B}" srcOrd="4" destOrd="0" parTransId="{AC2A93F8-02A9-4127-ABD1-DB89A5F15E8E}" sibTransId="{5E043117-A4FB-4F1C-9BD6-6E533B168699}"/>
    <dgm:cxn modelId="{E908CAC1-D0E6-44B5-8CB4-2A25589F7A67}" srcId="{22E2B40D-8F99-47AC-9C3E-52F915E5FA22}" destId="{CCCE0E42-7655-4616-A697-AEBEE55D3502}" srcOrd="5" destOrd="0" parTransId="{318B78E6-73AA-4D1E-AC7D-9801F9F02FBF}" sibTransId="{180E701B-BCFC-42FA-B9DB-5FBAE7D841E8}"/>
    <dgm:cxn modelId="{7BF40554-E1E7-4904-93EC-95999C8E6856}" type="presOf" srcId="{9B2ECC47-5DF4-4FC3-9481-3C3F3AE30092}" destId="{3BA5653F-3EFD-4955-A1E9-92FCC1E7F4FC}" srcOrd="0" destOrd="0" presId="urn:microsoft.com/office/officeart/2008/layout/VerticalCurvedList"/>
    <dgm:cxn modelId="{FB4B033F-B9FE-4FC3-9D42-F65D0E2C2F4A}" type="presOf" srcId="{69838842-A5ED-456C-9FD7-A55E5CA3A1CB}" destId="{B1DC997E-9E1B-426D-8CF5-9ACCD3E650A8}" srcOrd="0" destOrd="0" presId="urn:microsoft.com/office/officeart/2008/layout/VerticalCurvedList"/>
    <dgm:cxn modelId="{5C14157E-A948-465D-846D-E59E6E423128}" srcId="{22E2B40D-8F99-47AC-9C3E-52F915E5FA22}" destId="{80C9C92C-758F-435C-8538-8EA7C8C7BC36}" srcOrd="3" destOrd="0" parTransId="{4F3650ED-3707-460E-88DB-0F9B39B99CB0}" sibTransId="{5D31298A-AABC-4F15-BB03-EC7B6BBA2204}"/>
    <dgm:cxn modelId="{3BCA4F43-C892-4ABF-93E0-49767E0E6B99}" type="presOf" srcId="{D958173F-E56E-423B-BCBD-BED5DEA7199F}" destId="{9AA5C34B-0190-4ED1-BCF8-77F472C80F24}" srcOrd="0" destOrd="0" presId="urn:microsoft.com/office/officeart/2008/layout/VerticalCurvedList"/>
    <dgm:cxn modelId="{4C2D1720-077D-49C0-BD7A-484FC4B6482E}" type="presOf" srcId="{80C9C92C-758F-435C-8538-8EA7C8C7BC36}" destId="{717D2563-AAF4-4A9D-8DB7-91D7767F9C9A}" srcOrd="0" destOrd="0" presId="urn:microsoft.com/office/officeart/2008/layout/VerticalCurvedList"/>
    <dgm:cxn modelId="{1BAE1E83-30BA-48D7-8177-47FA3CAA8386}" srcId="{22E2B40D-8F99-47AC-9C3E-52F915E5FA22}" destId="{9B2ECC47-5DF4-4FC3-9481-3C3F3AE30092}" srcOrd="2" destOrd="0" parTransId="{823732FB-33F1-47CE-AB3F-60F00CE9BB1C}" sibTransId="{2973A960-8880-4A27-B38C-BEA197CFE9AF}"/>
    <dgm:cxn modelId="{EFBA7E26-2FF6-4D58-AD8C-5939165370F2}" srcId="{22E2B40D-8F99-47AC-9C3E-52F915E5FA22}" destId="{69838842-A5ED-456C-9FD7-A55E5CA3A1CB}" srcOrd="1" destOrd="0" parTransId="{081AE23E-9096-409E-BBDA-9AAF7117B2FE}" sibTransId="{011EC306-F9FC-414C-A4CE-EC2A48E6D90F}"/>
    <dgm:cxn modelId="{C383AD2D-92A6-4906-9DFB-59C63FEBB803}" type="presOf" srcId="{CCCE0E42-7655-4616-A697-AEBEE55D3502}" destId="{1C92A4F3-4D4D-469C-BB9B-467393259CDB}" srcOrd="0" destOrd="0" presId="urn:microsoft.com/office/officeart/2008/layout/VerticalCurvedList"/>
    <dgm:cxn modelId="{0BD650F9-8FB2-40A9-AB05-E8A8B306C286}" type="presOf" srcId="{13924A38-66B5-459E-849B-5D5E3110E5C9}" destId="{6183815E-C091-4A0C-B682-C5112EEE6EB0}" srcOrd="0" destOrd="0" presId="urn:microsoft.com/office/officeart/2008/layout/VerticalCurvedList"/>
    <dgm:cxn modelId="{709649E4-FF62-4A47-AA9B-FCAF5BC88949}" type="presParOf" srcId="{9CAD0287-FD72-46A7-9A85-1A2D7C6C194C}" destId="{9FAA9B6F-CBD3-47B8-8FCB-71E81CF2CAF1}" srcOrd="0" destOrd="0" presId="urn:microsoft.com/office/officeart/2008/layout/VerticalCurvedList"/>
    <dgm:cxn modelId="{FA8B0F13-A763-4E86-8CC0-5636B53983B6}" type="presParOf" srcId="{9FAA9B6F-CBD3-47B8-8FCB-71E81CF2CAF1}" destId="{23766BF2-6C0A-4677-A362-039F4BD57EFD}" srcOrd="0" destOrd="0" presId="urn:microsoft.com/office/officeart/2008/layout/VerticalCurvedList"/>
    <dgm:cxn modelId="{1016348C-1B81-4DFC-861E-0B4E08FEFC19}" type="presParOf" srcId="{23766BF2-6C0A-4677-A362-039F4BD57EFD}" destId="{C59A428E-EF74-4DA2-A30C-695071E5487D}" srcOrd="0" destOrd="0" presId="urn:microsoft.com/office/officeart/2008/layout/VerticalCurvedList"/>
    <dgm:cxn modelId="{B0C9EB1B-5C02-4D45-9CB2-6C5E6EBFDB52}" type="presParOf" srcId="{23766BF2-6C0A-4677-A362-039F4BD57EFD}" destId="{9AA5C34B-0190-4ED1-BCF8-77F472C80F24}" srcOrd="1" destOrd="0" presId="urn:microsoft.com/office/officeart/2008/layout/VerticalCurvedList"/>
    <dgm:cxn modelId="{1D704BDB-293E-4FA0-AC40-2F6726CCD523}" type="presParOf" srcId="{23766BF2-6C0A-4677-A362-039F4BD57EFD}" destId="{D9B39ED5-6925-4099-81C8-2A1C64D35C00}" srcOrd="2" destOrd="0" presId="urn:microsoft.com/office/officeart/2008/layout/VerticalCurvedList"/>
    <dgm:cxn modelId="{DC90489D-241C-4D24-B7D3-57A94374FDE2}" type="presParOf" srcId="{23766BF2-6C0A-4677-A362-039F4BD57EFD}" destId="{7B442D30-4B1E-49FA-BB9B-22E4C1A7DA53}" srcOrd="3" destOrd="0" presId="urn:microsoft.com/office/officeart/2008/layout/VerticalCurvedList"/>
    <dgm:cxn modelId="{2DF58669-5491-4C58-A657-D89381603035}" type="presParOf" srcId="{9FAA9B6F-CBD3-47B8-8FCB-71E81CF2CAF1}" destId="{6183815E-C091-4A0C-B682-C5112EEE6EB0}" srcOrd="1" destOrd="0" presId="urn:microsoft.com/office/officeart/2008/layout/VerticalCurvedList"/>
    <dgm:cxn modelId="{E7684736-897D-4F5F-8B6C-C46523F30F25}" type="presParOf" srcId="{9FAA9B6F-CBD3-47B8-8FCB-71E81CF2CAF1}" destId="{49783B2C-A0EF-4259-9768-4CBE3B7DBC9C}" srcOrd="2" destOrd="0" presId="urn:microsoft.com/office/officeart/2008/layout/VerticalCurvedList"/>
    <dgm:cxn modelId="{27654FDB-1D33-4E84-BC94-155FD33CCF6B}" type="presParOf" srcId="{49783B2C-A0EF-4259-9768-4CBE3B7DBC9C}" destId="{6C653273-4538-4455-B982-F36A4DAFFF17}" srcOrd="0" destOrd="0" presId="urn:microsoft.com/office/officeart/2008/layout/VerticalCurvedList"/>
    <dgm:cxn modelId="{0E1AF8F3-5929-43FA-8506-EC430A3D306C}" type="presParOf" srcId="{9FAA9B6F-CBD3-47B8-8FCB-71E81CF2CAF1}" destId="{B1DC997E-9E1B-426D-8CF5-9ACCD3E650A8}" srcOrd="3" destOrd="0" presId="urn:microsoft.com/office/officeart/2008/layout/VerticalCurvedList"/>
    <dgm:cxn modelId="{8B6232D1-7942-4F01-90E7-6AFC67E79426}" type="presParOf" srcId="{9FAA9B6F-CBD3-47B8-8FCB-71E81CF2CAF1}" destId="{A2B81EB3-3363-49DC-ABE9-26F3AEDCF3B4}" srcOrd="4" destOrd="0" presId="urn:microsoft.com/office/officeart/2008/layout/VerticalCurvedList"/>
    <dgm:cxn modelId="{C54FD0FD-FB3F-40D4-ADE0-E254867584D9}" type="presParOf" srcId="{A2B81EB3-3363-49DC-ABE9-26F3AEDCF3B4}" destId="{A66DFD0F-E393-4D32-8C78-4AA580C87307}" srcOrd="0" destOrd="0" presId="urn:microsoft.com/office/officeart/2008/layout/VerticalCurvedList"/>
    <dgm:cxn modelId="{26DCE462-4B8F-4379-AC82-9F7B0A76E859}" type="presParOf" srcId="{9FAA9B6F-CBD3-47B8-8FCB-71E81CF2CAF1}" destId="{3BA5653F-3EFD-4955-A1E9-92FCC1E7F4FC}" srcOrd="5" destOrd="0" presId="urn:microsoft.com/office/officeart/2008/layout/VerticalCurvedList"/>
    <dgm:cxn modelId="{D3487C49-D7D5-4D4F-B6B8-C4FB23FB009B}" type="presParOf" srcId="{9FAA9B6F-CBD3-47B8-8FCB-71E81CF2CAF1}" destId="{09FD9413-2C7A-4DE3-A2BC-1AD54A04ABF4}" srcOrd="6" destOrd="0" presId="urn:microsoft.com/office/officeart/2008/layout/VerticalCurvedList"/>
    <dgm:cxn modelId="{60206DDB-9F49-4182-9B67-A48F9B7E96A5}" type="presParOf" srcId="{09FD9413-2C7A-4DE3-A2BC-1AD54A04ABF4}" destId="{4CBF7ABB-98C6-4952-A4CD-FC378CD2CA81}" srcOrd="0" destOrd="0" presId="urn:microsoft.com/office/officeart/2008/layout/VerticalCurvedList"/>
    <dgm:cxn modelId="{18CE1924-E47D-4355-8E0D-4E448D2DDFC4}" type="presParOf" srcId="{9FAA9B6F-CBD3-47B8-8FCB-71E81CF2CAF1}" destId="{717D2563-AAF4-4A9D-8DB7-91D7767F9C9A}" srcOrd="7" destOrd="0" presId="urn:microsoft.com/office/officeart/2008/layout/VerticalCurvedList"/>
    <dgm:cxn modelId="{958FD865-E74E-4249-B4BE-487529CF43EA}" type="presParOf" srcId="{9FAA9B6F-CBD3-47B8-8FCB-71E81CF2CAF1}" destId="{113F3A0E-D66C-4611-959C-9FEEB3459450}" srcOrd="8" destOrd="0" presId="urn:microsoft.com/office/officeart/2008/layout/VerticalCurvedList"/>
    <dgm:cxn modelId="{60D54A67-4A3B-46F7-9057-D793D199E56C}" type="presParOf" srcId="{113F3A0E-D66C-4611-959C-9FEEB3459450}" destId="{33E9DD0B-C03B-420D-ABC2-5A63C22221C0}" srcOrd="0" destOrd="0" presId="urn:microsoft.com/office/officeart/2008/layout/VerticalCurvedList"/>
    <dgm:cxn modelId="{EFE9181C-5EC6-46C1-86AE-987EFB0F0753}" type="presParOf" srcId="{9FAA9B6F-CBD3-47B8-8FCB-71E81CF2CAF1}" destId="{97A06C82-B622-4FBD-B3CF-A33DE3B7ED1D}" srcOrd="9" destOrd="0" presId="urn:microsoft.com/office/officeart/2008/layout/VerticalCurvedList"/>
    <dgm:cxn modelId="{2D3465AE-87FD-4832-BACE-854B55577298}" type="presParOf" srcId="{9FAA9B6F-CBD3-47B8-8FCB-71E81CF2CAF1}" destId="{CEE02D9B-F17F-4824-B5DF-B8396CB19E61}" srcOrd="10" destOrd="0" presId="urn:microsoft.com/office/officeart/2008/layout/VerticalCurvedList"/>
    <dgm:cxn modelId="{D5F89EF0-CB71-451E-B5CA-BB8E583B2D22}" type="presParOf" srcId="{CEE02D9B-F17F-4824-B5DF-B8396CB19E61}" destId="{35FA281C-C2E4-4EB2-BE1D-32BC84C3B9E5}" srcOrd="0" destOrd="0" presId="urn:microsoft.com/office/officeart/2008/layout/VerticalCurvedList"/>
    <dgm:cxn modelId="{8C6BCA77-EDB5-4D29-8188-908F64C105B4}" type="presParOf" srcId="{9FAA9B6F-CBD3-47B8-8FCB-71E81CF2CAF1}" destId="{1C92A4F3-4D4D-469C-BB9B-467393259CDB}" srcOrd="11" destOrd="0" presId="urn:microsoft.com/office/officeart/2008/layout/VerticalCurvedList"/>
    <dgm:cxn modelId="{9D184A30-887C-4C6B-9203-9927822F1F72}" type="presParOf" srcId="{9FAA9B6F-CBD3-47B8-8FCB-71E81CF2CAF1}" destId="{693524B8-FDF7-4E65-8148-59E7A00C9B5A}" srcOrd="12" destOrd="0" presId="urn:microsoft.com/office/officeart/2008/layout/VerticalCurvedList"/>
    <dgm:cxn modelId="{87E4C945-EDE2-4C71-A6E0-23D5CD2CE817}" type="presParOf" srcId="{693524B8-FDF7-4E65-8148-59E7A00C9B5A}" destId="{05513C62-634D-4494-B285-1D1D5F39719E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A5C34B-0190-4ED1-BCF8-77F472C80F24}">
      <dsp:nvSpPr>
        <dsp:cNvPr id="0" name=""/>
        <dsp:cNvSpPr/>
      </dsp:nvSpPr>
      <dsp:spPr>
        <a:xfrm>
          <a:off x="-6126981" y="-937410"/>
          <a:ext cx="7293488" cy="7293488"/>
        </a:xfrm>
        <a:prstGeom prst="blockArc">
          <a:avLst>
            <a:gd name="adj1" fmla="val 18900000"/>
            <a:gd name="adj2" fmla="val 2700000"/>
            <a:gd name="adj3" fmla="val 296"/>
          </a:avLst>
        </a:prstGeom>
        <a:noFill/>
        <a:ln w="1079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183815E-C091-4A0C-B682-C5112EEE6EB0}">
      <dsp:nvSpPr>
        <dsp:cNvPr id="0" name=""/>
        <dsp:cNvSpPr/>
      </dsp:nvSpPr>
      <dsp:spPr>
        <a:xfrm>
          <a:off x="434398" y="285347"/>
          <a:ext cx="7617019" cy="57047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2816" tIns="66040" rIns="66040" bIns="6604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Create an event hub</a:t>
          </a:r>
        </a:p>
      </dsp:txBody>
      <dsp:txXfrm>
        <a:off x="434398" y="285347"/>
        <a:ext cx="7617019" cy="570477"/>
      </dsp:txXfrm>
    </dsp:sp>
    <dsp:sp modelId="{6C653273-4538-4455-B982-F36A4DAFFF17}">
      <dsp:nvSpPr>
        <dsp:cNvPr id="0" name=""/>
        <dsp:cNvSpPr/>
      </dsp:nvSpPr>
      <dsp:spPr>
        <a:xfrm>
          <a:off x="77849" y="214037"/>
          <a:ext cx="713096" cy="71309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1DC997E-9E1B-426D-8CF5-9ACCD3E650A8}">
      <dsp:nvSpPr>
        <dsp:cNvPr id="0" name=""/>
        <dsp:cNvSpPr/>
      </dsp:nvSpPr>
      <dsp:spPr>
        <a:xfrm>
          <a:off x="903654" y="1140954"/>
          <a:ext cx="7147763" cy="57047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2816" tIns="66040" rIns="66040" bIns="6604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Generate a shared-access signature token</a:t>
          </a:r>
        </a:p>
      </dsp:txBody>
      <dsp:txXfrm>
        <a:off x="903654" y="1140954"/>
        <a:ext cx="7147763" cy="570477"/>
      </dsp:txXfrm>
    </dsp:sp>
    <dsp:sp modelId="{A66DFD0F-E393-4D32-8C78-4AA580C87307}">
      <dsp:nvSpPr>
        <dsp:cNvPr id="0" name=""/>
        <dsp:cNvSpPr/>
      </dsp:nvSpPr>
      <dsp:spPr>
        <a:xfrm>
          <a:off x="547106" y="1069644"/>
          <a:ext cx="713096" cy="71309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BA5653F-3EFD-4955-A1E9-92FCC1E7F4FC}">
      <dsp:nvSpPr>
        <dsp:cNvPr id="0" name=""/>
        <dsp:cNvSpPr/>
      </dsp:nvSpPr>
      <dsp:spPr>
        <a:xfrm>
          <a:off x="1118233" y="1996562"/>
          <a:ext cx="6933183" cy="57047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2816" tIns="66040" rIns="66040" bIns="6604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Transmit events to the event hub</a:t>
          </a:r>
        </a:p>
      </dsp:txBody>
      <dsp:txXfrm>
        <a:off x="1118233" y="1996562"/>
        <a:ext cx="6933183" cy="570477"/>
      </dsp:txXfrm>
    </dsp:sp>
    <dsp:sp modelId="{4CBF7ABB-98C6-4952-A4CD-FC378CD2CA81}">
      <dsp:nvSpPr>
        <dsp:cNvPr id="0" name=""/>
        <dsp:cNvSpPr/>
      </dsp:nvSpPr>
      <dsp:spPr>
        <a:xfrm>
          <a:off x="761685" y="1925252"/>
          <a:ext cx="713096" cy="71309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17D2563-AAF4-4A9D-8DB7-91D7767F9C9A}">
      <dsp:nvSpPr>
        <dsp:cNvPr id="0" name=""/>
        <dsp:cNvSpPr/>
      </dsp:nvSpPr>
      <dsp:spPr>
        <a:xfrm>
          <a:off x="1118233" y="2851627"/>
          <a:ext cx="6933183" cy="57047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2816" tIns="66040" rIns="66040" bIns="6604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Create and configure a Stream Analytics job</a:t>
          </a:r>
        </a:p>
      </dsp:txBody>
      <dsp:txXfrm>
        <a:off x="1118233" y="2851627"/>
        <a:ext cx="6933183" cy="570477"/>
      </dsp:txXfrm>
    </dsp:sp>
    <dsp:sp modelId="{33E9DD0B-C03B-420D-ABC2-5A63C22221C0}">
      <dsp:nvSpPr>
        <dsp:cNvPr id="0" name=""/>
        <dsp:cNvSpPr/>
      </dsp:nvSpPr>
      <dsp:spPr>
        <a:xfrm>
          <a:off x="761685" y="2780318"/>
          <a:ext cx="713096" cy="71309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7A06C82-B622-4FBD-B3CF-A33DE3B7ED1D}">
      <dsp:nvSpPr>
        <dsp:cNvPr id="0" name=""/>
        <dsp:cNvSpPr/>
      </dsp:nvSpPr>
      <dsp:spPr>
        <a:xfrm>
          <a:off x="903654" y="3707235"/>
          <a:ext cx="7147763" cy="57047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2816" tIns="66040" rIns="66040" bIns="6604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Prepare queries and test with sample data</a:t>
          </a:r>
        </a:p>
      </dsp:txBody>
      <dsp:txXfrm>
        <a:off x="903654" y="3707235"/>
        <a:ext cx="7147763" cy="570477"/>
      </dsp:txXfrm>
    </dsp:sp>
    <dsp:sp modelId="{35FA281C-C2E4-4EB2-BE1D-32BC84C3B9E5}">
      <dsp:nvSpPr>
        <dsp:cNvPr id="0" name=""/>
        <dsp:cNvSpPr/>
      </dsp:nvSpPr>
      <dsp:spPr>
        <a:xfrm>
          <a:off x="547106" y="3635925"/>
          <a:ext cx="713096" cy="71309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C92A4F3-4D4D-469C-BB9B-467393259CDB}">
      <dsp:nvSpPr>
        <dsp:cNvPr id="0" name=""/>
        <dsp:cNvSpPr/>
      </dsp:nvSpPr>
      <dsp:spPr>
        <a:xfrm>
          <a:off x="434398" y="4562842"/>
          <a:ext cx="7617019" cy="57047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2816" tIns="66040" rIns="66040" bIns="6604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Analyze a live data stream</a:t>
          </a:r>
        </a:p>
      </dsp:txBody>
      <dsp:txXfrm>
        <a:off x="434398" y="4562842"/>
        <a:ext cx="7617019" cy="570477"/>
      </dsp:txXfrm>
    </dsp:sp>
    <dsp:sp modelId="{05513C62-634D-4494-B285-1D1D5F39719E}">
      <dsp:nvSpPr>
        <dsp:cNvPr id="0" name=""/>
        <dsp:cNvSpPr/>
      </dsp:nvSpPr>
      <dsp:spPr>
        <a:xfrm>
          <a:off x="77849" y="4491533"/>
          <a:ext cx="713096" cy="71309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79E6D7-D11D-4329-896E-2B9CF9C3DEEB}" type="datetimeFigureOut">
              <a:rPr lang="en-US" smtClean="0"/>
              <a:t>5/18/2017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5A5F2A-FB3B-45BA-BA4A-F4837916EB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35748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BC5FEB-099F-4E52-B590-D04C566AE3B6}" type="datetimeFigureOut">
              <a:rPr lang="en-US" smtClean="0"/>
              <a:t>5/18/2017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FA6BEF-0D01-42CD-AF49-6C72D33EA4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7127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Coolest and Exciting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Relevant to programmers and data scientist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Managed,</a:t>
            </a:r>
            <a:r>
              <a:rPr lang="en-US" baseline="0" dirty="0"/>
              <a:t> Cloud based, Constantly changing streams of data in real time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Under Azure Data Service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Combine stream and other services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FA6BEF-0D01-42CD-AF49-6C72D33EA44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3168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FA6BEF-0D01-42CD-AF49-6C72D33EA44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20793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FA6BEF-0D01-42CD-AF49-6C72D33EA44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42123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emf"/><Relationship Id="rId4" Type="http://schemas.microsoft.com/office/2007/relationships/hdphoto" Target="../media/hdphoto1.wdp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emf"/><Relationship Id="rId4" Type="http://schemas.microsoft.com/office/2007/relationships/hdphoto" Target="../media/hdphoto1.wdp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emf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3.emf"/><Relationship Id="rId4" Type="http://schemas.openxmlformats.org/officeDocument/2006/relationships/image" Target="../media/image7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.png"/><Relationship Id="rId4" Type="http://schemas.openxmlformats.org/officeDocument/2006/relationships/image" Target="../media/image3.emf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emf"/><Relationship Id="rId4" Type="http://schemas.openxmlformats.org/officeDocument/2006/relationships/image" Target="../media/image7.pn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emf"/><Relationship Id="rId4" Type="http://schemas.openxmlformats.org/officeDocument/2006/relationships/image" Target="../media/image7.png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lkin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hidden="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203" y="6119147"/>
            <a:ext cx="1253377" cy="268786"/>
          </a:xfrm>
          <a:prstGeom prst="rect">
            <a:avLst/>
          </a:prstGeom>
        </p:spPr>
      </p:pic>
      <p:pic>
        <p:nvPicPr>
          <p:cNvPr id="6" name="MS logo white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10282259" y="6011681"/>
            <a:ext cx="1344637" cy="28775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8785" y="2967842"/>
            <a:ext cx="5754430" cy="922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7231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3384" y="160923"/>
            <a:ext cx="1709738" cy="25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3726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75005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64678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52591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3384" y="160923"/>
            <a:ext cx="1709738" cy="25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884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079784" y="2906011"/>
            <a:ext cx="10034748" cy="899665"/>
          </a:xfrm>
        </p:spPr>
        <p:txBody>
          <a:bodyPr anchor="ctr" anchorCtr="0"/>
          <a:lstStyle>
            <a:lvl1pPr algn="l"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9547214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0" y="6126438"/>
            <a:ext cx="12192000" cy="739344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2998896" y="477"/>
            <a:ext cx="9172873" cy="6857523"/>
          </a:xfrm>
          <a:prstGeom prst="rect">
            <a:avLst/>
          </a:prstGeom>
        </p:spPr>
      </p:pic>
      <p:sp>
        <p:nvSpPr>
          <p:cNvPr id="13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544080" y="3877588"/>
            <a:ext cx="9179003" cy="651821"/>
          </a:xfrm>
          <a:prstGeom prst="rect">
            <a:avLst/>
          </a:prstGeom>
          <a:noFill/>
        </p:spPr>
        <p:txBody>
          <a:bodyPr wrap="square" lIns="146304" tIns="109728" rIns="146304" bIns="109728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Name</a:t>
            </a:r>
          </a:p>
        </p:txBody>
      </p:sp>
      <p:sp>
        <p:nvSpPr>
          <p:cNvPr id="14" name="Title 12"/>
          <p:cNvSpPr>
            <a:spLocks noGrp="1"/>
          </p:cNvSpPr>
          <p:nvPr>
            <p:ph type="title" hasCustomPrompt="1"/>
          </p:nvPr>
        </p:nvSpPr>
        <p:spPr>
          <a:xfrm>
            <a:off x="526151" y="2073276"/>
            <a:ext cx="9179004" cy="1804311"/>
          </a:xfrm>
          <a:prstGeom prst="rect">
            <a:avLst/>
          </a:prstGeom>
        </p:spPr>
        <p:txBody>
          <a:bodyPr lIns="146304" tIns="9144" rIns="146304" bIns="9144" anchor="b" anchorCtr="0"/>
          <a:lstStyle>
            <a:lvl1pPr marL="0" indent="0">
              <a:spcBef>
                <a:spcPts val="0"/>
              </a:spcBef>
              <a:buNone/>
              <a:defRPr sz="7058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sz="5882" dirty="0">
                <a:solidFill>
                  <a:schemeClr val="bg1"/>
                </a:solidFill>
              </a:rPr>
              <a:t>Demo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277" y="6367522"/>
            <a:ext cx="1709738" cy="25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8149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 - 2">
    <p:bg>
      <p:bgPr>
        <a:solidFill>
          <a:srgbClr val="5C2D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2998896" y="477"/>
            <a:ext cx="9172873" cy="685752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 bwMode="auto">
          <a:xfrm>
            <a:off x="0" y="6126438"/>
            <a:ext cx="12192000" cy="739344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/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 bwMode="invGray">
          <a:xfrm>
            <a:off x="423779" y="6372063"/>
            <a:ext cx="1025270" cy="2241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228" y="385232"/>
            <a:ext cx="3119224" cy="499946"/>
          </a:xfrm>
          <a:prstGeom prst="rect">
            <a:avLst/>
          </a:prstGeom>
        </p:spPr>
      </p:pic>
      <p:sp>
        <p:nvSpPr>
          <p:cNvPr id="13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544080" y="3877588"/>
            <a:ext cx="9179003" cy="651821"/>
          </a:xfrm>
          <a:prstGeom prst="rect">
            <a:avLst/>
          </a:prstGeom>
          <a:noFill/>
        </p:spPr>
        <p:txBody>
          <a:bodyPr wrap="square" lIns="146304" tIns="109728" rIns="146304" bIns="109728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Name</a:t>
            </a:r>
          </a:p>
        </p:txBody>
      </p:sp>
      <p:sp>
        <p:nvSpPr>
          <p:cNvPr id="14" name="Title 12"/>
          <p:cNvSpPr>
            <a:spLocks noGrp="1"/>
          </p:cNvSpPr>
          <p:nvPr>
            <p:ph type="title" hasCustomPrompt="1"/>
          </p:nvPr>
        </p:nvSpPr>
        <p:spPr>
          <a:xfrm>
            <a:off x="544080" y="2073276"/>
            <a:ext cx="9179004" cy="1804311"/>
          </a:xfrm>
          <a:prstGeom prst="rect">
            <a:avLst/>
          </a:prstGeom>
        </p:spPr>
        <p:txBody>
          <a:bodyPr lIns="146304" tIns="9144" rIns="146304" bIns="9144" anchor="b" anchorCtr="0"/>
          <a:lstStyle>
            <a:lvl1pPr marL="0" indent="0">
              <a:spcBef>
                <a:spcPts val="0"/>
              </a:spcBef>
              <a:buNone/>
              <a:defRPr sz="5882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sz="5882" dirty="0">
                <a:solidFill>
                  <a:schemeClr val="bg1"/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7014508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 - 3">
    <p:bg>
      <p:bgPr>
        <a:solidFill>
          <a:srgbClr val="0082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2998896" y="477"/>
            <a:ext cx="9172873" cy="685752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 bwMode="auto">
          <a:xfrm>
            <a:off x="0" y="6126438"/>
            <a:ext cx="12192000" cy="739344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/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 bwMode="invGray">
          <a:xfrm>
            <a:off x="423779" y="6372063"/>
            <a:ext cx="1025270" cy="2241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228" y="385232"/>
            <a:ext cx="3119224" cy="499946"/>
          </a:xfrm>
          <a:prstGeom prst="rect">
            <a:avLst/>
          </a:prstGeom>
        </p:spPr>
      </p:pic>
      <p:sp>
        <p:nvSpPr>
          <p:cNvPr id="13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544080" y="3877588"/>
            <a:ext cx="9179003" cy="651821"/>
          </a:xfrm>
          <a:prstGeom prst="rect">
            <a:avLst/>
          </a:prstGeom>
          <a:noFill/>
        </p:spPr>
        <p:txBody>
          <a:bodyPr wrap="square" lIns="146304" tIns="109728" rIns="146304" bIns="109728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Name</a:t>
            </a:r>
          </a:p>
        </p:txBody>
      </p:sp>
      <p:sp>
        <p:nvSpPr>
          <p:cNvPr id="14" name="Title 12"/>
          <p:cNvSpPr>
            <a:spLocks noGrp="1"/>
          </p:cNvSpPr>
          <p:nvPr>
            <p:ph type="title" hasCustomPrompt="1"/>
          </p:nvPr>
        </p:nvSpPr>
        <p:spPr>
          <a:xfrm>
            <a:off x="544080" y="2073276"/>
            <a:ext cx="9179004" cy="1804311"/>
          </a:xfrm>
          <a:prstGeom prst="rect">
            <a:avLst/>
          </a:prstGeom>
        </p:spPr>
        <p:txBody>
          <a:bodyPr lIns="146304" tIns="9144" rIns="146304" bIns="9144" anchor="b" anchorCtr="0"/>
          <a:lstStyle>
            <a:lvl1pPr marL="0" indent="0">
              <a:spcBef>
                <a:spcPts val="0"/>
              </a:spcBef>
              <a:buNone/>
              <a:defRPr sz="7058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sz="5882" dirty="0">
                <a:solidFill>
                  <a:schemeClr val="bg1"/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5745978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2998896" y="477"/>
            <a:ext cx="9172873" cy="685752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68046" y="1186356"/>
            <a:ext cx="10906502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42717434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3" y="6119147"/>
            <a:ext cx="1253377" cy="26878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auto">
          <a:xfrm>
            <a:off x="1" y="6118656"/>
            <a:ext cx="12191999" cy="739344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543147" y="2084187"/>
            <a:ext cx="5552853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43147" y="3878574"/>
            <a:ext cx="5552854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0642" y="6308305"/>
            <a:ext cx="2393633" cy="360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8783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Transmiss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2998896" y="477"/>
            <a:ext cx="9172873" cy="685752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32189" y="2084172"/>
            <a:ext cx="5563811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6322695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Plain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532189" y="2084172"/>
            <a:ext cx="5563811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8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0135978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0-50 Right Photo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93345" y="1217195"/>
            <a:ext cx="5154444" cy="1973570"/>
          </a:xfrm>
        </p:spPr>
        <p:txBody>
          <a:bodyPr wrap="square">
            <a:spAutoFit/>
          </a:bodyPr>
          <a:lstStyle>
            <a:lvl1pPr>
              <a:defRPr sz="647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110006" y="0"/>
            <a:ext cx="6094444" cy="6856100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011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605030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ccent Color 2">
    <p:bg>
      <p:bgPr>
        <a:solidFill>
          <a:srgbClr val="5C2D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07200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8803" y="160923"/>
            <a:ext cx="1709738" cy="25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174094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slide Connect logo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8785" y="2967842"/>
            <a:ext cx="5754430" cy="922315"/>
          </a:xfrm>
          <a:prstGeom prst="rect">
            <a:avLst/>
          </a:prstGeom>
        </p:spPr>
      </p:pic>
      <p:pic>
        <p:nvPicPr>
          <p:cNvPr id="9" name="MS logo white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10282259" y="6011681"/>
            <a:ext cx="1344637" cy="287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5828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slide Microsof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/>
        </p:nvSpPr>
        <p:spPr bwMode="blackWhite">
          <a:xfrm>
            <a:off x="269239" y="6171616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54744" y="2882374"/>
            <a:ext cx="4482512" cy="959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5475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14188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BA4C7-2435-4040-85DC-E645CABEA110}" type="datetimeFigureOut">
              <a:rPr lang="en-US" smtClean="0"/>
              <a:t>5/18/2017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830DFF-5E2A-4D42-92AA-97824C75AB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5266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3" y="6119147"/>
            <a:ext cx="1253377" cy="268786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auto">
          <a:xfrm>
            <a:off x="1" y="478"/>
            <a:ext cx="12191999" cy="65156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>
            <a:outerShdw blurRad="25400" dist="12700" dir="5400000" algn="t" rotWithShape="0">
              <a:prstClr val="black">
                <a:alpha val="18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5761" tIns="140609" rIns="175761" bIns="140609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89609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07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0526" y="211594"/>
            <a:ext cx="1164345" cy="24971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59976" y="6106055"/>
            <a:ext cx="3007584" cy="353351"/>
          </a:xfrm>
          <a:prstGeom prst="rect">
            <a:avLst/>
          </a:prstGeom>
        </p:spPr>
      </p:pic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543147" y="2084187"/>
            <a:ext cx="5552853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43147" y="3878574"/>
            <a:ext cx="5552854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5784115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Non-Bulleted Text (4)"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117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269241" y="1783454"/>
            <a:ext cx="11655840" cy="205124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27981" indent="0">
              <a:buNone/>
              <a:defRPr sz="1959">
                <a:solidFill>
                  <a:schemeClr val="tx1"/>
                </a:solidFill>
              </a:defRPr>
            </a:lvl2pPr>
            <a:lvl3pPr marL="219185" indent="0">
              <a:buNone/>
              <a:defRPr sz="1959">
                <a:solidFill>
                  <a:schemeClr val="tx1"/>
                </a:solidFill>
              </a:defRPr>
            </a:lvl3pPr>
            <a:lvl4pPr marL="466351" indent="0">
              <a:buNone/>
              <a:defRPr sz="1763">
                <a:solidFill>
                  <a:schemeClr val="tx1"/>
                </a:solidFill>
              </a:defRPr>
            </a:lvl4pPr>
            <a:lvl5pPr marL="724400" indent="0">
              <a:buNone/>
              <a:defRPr sz="1763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58308346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218785" y="2967842"/>
            <a:ext cx="5754430" cy="922315"/>
          </a:xfrm>
          <a:prstGeom prst="rect">
            <a:avLst/>
          </a:prstGeom>
        </p:spPr>
      </p:pic>
      <p:pic>
        <p:nvPicPr>
          <p:cNvPr id="19" name="Picture 18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203" y="6119147"/>
            <a:ext cx="1253377" cy="268786"/>
          </a:xfrm>
          <a:prstGeom prst="rect">
            <a:avLst/>
          </a:prstGeom>
        </p:spPr>
      </p:pic>
      <p:pic>
        <p:nvPicPr>
          <p:cNvPr id="6" name="MS logo white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10282259" y="6011681"/>
            <a:ext cx="1344637" cy="287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6931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 - Connec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3" y="6119147"/>
            <a:ext cx="1253377" cy="268786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 bwMode="auto">
          <a:xfrm>
            <a:off x="0" y="5725636"/>
            <a:ext cx="12192000" cy="1132364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5" name="MS logo white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354244" y="6145541"/>
            <a:ext cx="1344637" cy="28775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 rotWithShape="1">
          <a:blip r:embed="rId4">
            <a:alphaModFix amt="10000"/>
          </a:blip>
          <a:srcRect t="43378" r="43213" b="10783"/>
          <a:stretch/>
        </p:blipFill>
        <p:spPr>
          <a:xfrm>
            <a:off x="3003565" y="477"/>
            <a:ext cx="9172873" cy="685752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42749" y="353708"/>
            <a:ext cx="3119224" cy="499946"/>
          </a:xfrm>
          <a:prstGeom prst="rect">
            <a:avLst/>
          </a:prstGeom>
        </p:spPr>
      </p:pic>
      <p:sp>
        <p:nvSpPr>
          <p:cNvPr id="23" name="Title 1"/>
          <p:cNvSpPr>
            <a:spLocks noGrp="1"/>
          </p:cNvSpPr>
          <p:nvPr>
            <p:ph type="title" hasCustomPrompt="1"/>
          </p:nvPr>
        </p:nvSpPr>
        <p:spPr>
          <a:xfrm>
            <a:off x="543147" y="2084187"/>
            <a:ext cx="5552853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4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43147" y="3878574"/>
            <a:ext cx="5552854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7598570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 - Connec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3" y="6119147"/>
            <a:ext cx="1253377" cy="268786"/>
          </a:xfrm>
          <a:prstGeom prst="rect">
            <a:avLst/>
          </a:prstGeom>
        </p:spPr>
      </p:pic>
      <p:sp>
        <p:nvSpPr>
          <p:cNvPr id="17" name="Rectangle 16"/>
          <p:cNvSpPr/>
          <p:nvPr userDrawn="1"/>
        </p:nvSpPr>
        <p:spPr bwMode="auto">
          <a:xfrm>
            <a:off x="0" y="5725636"/>
            <a:ext cx="12192000" cy="1132364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 rotWithShape="1">
          <a:blip r:embed="rId3">
            <a:alphaModFix amt="10000"/>
          </a:blip>
          <a:srcRect t="43378" r="43213" b="10783"/>
          <a:stretch/>
        </p:blipFill>
        <p:spPr>
          <a:xfrm>
            <a:off x="3003565" y="477"/>
            <a:ext cx="9172873" cy="6857523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803537" y="515206"/>
            <a:ext cx="3119224" cy="499946"/>
          </a:xfrm>
          <a:prstGeom prst="rect">
            <a:avLst/>
          </a:prstGeom>
        </p:spPr>
      </p:pic>
      <p:sp>
        <p:nvSpPr>
          <p:cNvPr id="27" name="Title 1"/>
          <p:cNvSpPr>
            <a:spLocks noGrp="1"/>
          </p:cNvSpPr>
          <p:nvPr>
            <p:ph type="title" hasCustomPrompt="1"/>
          </p:nvPr>
        </p:nvSpPr>
        <p:spPr>
          <a:xfrm>
            <a:off x="543147" y="2084187"/>
            <a:ext cx="9860610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43146" y="3878574"/>
            <a:ext cx="9860611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9" name="MS logo white"/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354244" y="6145541"/>
            <a:ext cx="1344637" cy="287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4828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5306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353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1355806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1363998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43393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2353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43393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2353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7180547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6769847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5895873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079784" y="2906011"/>
            <a:ext cx="10034748" cy="899665"/>
          </a:xfrm>
        </p:spPr>
        <p:txBody>
          <a:bodyPr anchor="ctr" anchorCtr="0"/>
          <a:lstStyle>
            <a:lvl1pPr algn="l"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6240366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3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3" y="6119147"/>
            <a:ext cx="1253377" cy="268786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 bwMode="auto">
          <a:xfrm>
            <a:off x="0" y="5725636"/>
            <a:ext cx="12192000" cy="1132364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" name="MS logo white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341792" y="6145541"/>
            <a:ext cx="1344637" cy="28775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4">
            <a:alphaModFix amt="10000"/>
          </a:blip>
          <a:srcRect t="43378" r="43213" b="10783"/>
          <a:stretch/>
        </p:blipFill>
        <p:spPr>
          <a:xfrm>
            <a:off x="3003565" y="477"/>
            <a:ext cx="9172873" cy="6857523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03537" y="6013079"/>
            <a:ext cx="3119224" cy="499946"/>
          </a:xfrm>
          <a:prstGeom prst="rect">
            <a:avLst/>
          </a:prstGeom>
        </p:spPr>
      </p:pic>
      <p:sp>
        <p:nvSpPr>
          <p:cNvPr id="23" name="Title 1"/>
          <p:cNvSpPr>
            <a:spLocks noGrp="1"/>
          </p:cNvSpPr>
          <p:nvPr>
            <p:ph type="title" hasCustomPrompt="1"/>
          </p:nvPr>
        </p:nvSpPr>
        <p:spPr>
          <a:xfrm>
            <a:off x="543147" y="2084187"/>
            <a:ext cx="5552853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4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43147" y="3878574"/>
            <a:ext cx="5552854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6406585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 bwMode="auto">
          <a:xfrm>
            <a:off x="0" y="5725636"/>
            <a:ext cx="12192000" cy="1132364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003565" y="477"/>
            <a:ext cx="9172873" cy="6857523"/>
          </a:xfrm>
          <a:prstGeom prst="rect">
            <a:avLst/>
          </a:prstGeom>
        </p:spPr>
      </p:pic>
      <p:sp>
        <p:nvSpPr>
          <p:cNvPr id="20" name="Title 12"/>
          <p:cNvSpPr>
            <a:spLocks noGrp="1"/>
          </p:cNvSpPr>
          <p:nvPr>
            <p:ph type="title" hasCustomPrompt="1"/>
          </p:nvPr>
        </p:nvSpPr>
        <p:spPr>
          <a:xfrm>
            <a:off x="544080" y="2073276"/>
            <a:ext cx="9179004" cy="1804311"/>
          </a:xfrm>
          <a:prstGeom prst="rect">
            <a:avLst/>
          </a:prstGeom>
        </p:spPr>
        <p:txBody>
          <a:bodyPr lIns="146304" tIns="9144" rIns="146304" bIns="9144" anchor="b" anchorCtr="0"/>
          <a:lstStyle>
            <a:lvl1pPr marL="0" indent="0">
              <a:spcBef>
                <a:spcPts val="0"/>
              </a:spcBef>
              <a:buNone/>
              <a:defRPr sz="5882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Demo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544080" y="3869805"/>
            <a:ext cx="9179003" cy="651821"/>
          </a:xfrm>
          <a:prstGeom prst="rect">
            <a:avLst/>
          </a:prstGeom>
          <a:noFill/>
        </p:spPr>
        <p:txBody>
          <a:bodyPr wrap="square" lIns="146304" tIns="109728" rIns="146304" bIns="109728">
            <a:spAutoFit/>
          </a:bodyPr>
          <a:lstStyle>
            <a:lvl1pPr marL="0" indent="0">
              <a:spcBef>
                <a:spcPts val="0"/>
              </a:spcBef>
              <a:buNone/>
              <a:defRPr lang="en-US" sz="3137" kern="1200" spc="0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803537" y="6013079"/>
            <a:ext cx="3119224" cy="499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0753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148300" y="149903"/>
            <a:ext cx="9172873" cy="6857523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32687" y="1186356"/>
            <a:ext cx="10968755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21239">
                      <a:srgbClr val="FFFFFF"/>
                    </a:gs>
                    <a:gs pos="52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26968704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Transmiss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148300" y="149903"/>
            <a:ext cx="9172873" cy="6857523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493344" y="2084172"/>
            <a:ext cx="11429417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0376959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rgbClr val="5C2D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05794" y="2084172"/>
            <a:ext cx="11429417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21239">
                      <a:srgbClr val="FFFFFF"/>
                    </a:gs>
                    <a:gs pos="52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6711626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493346" y="1217195"/>
            <a:ext cx="5229144" cy="1973570"/>
          </a:xfrm>
        </p:spPr>
        <p:txBody>
          <a:bodyPr wrap="square">
            <a:spAutoFit/>
          </a:bodyPr>
          <a:lstStyle>
            <a:lvl1pPr>
              <a:defRPr sz="647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110006" y="0"/>
            <a:ext cx="6094444" cy="6856100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71121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Dark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46619795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920733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674412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2548232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Connect logo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218785" y="2967842"/>
            <a:ext cx="5754430" cy="922315"/>
          </a:xfrm>
          <a:prstGeom prst="rect">
            <a:avLst/>
          </a:prstGeom>
        </p:spPr>
      </p:pic>
      <p:pic>
        <p:nvPicPr>
          <p:cNvPr id="9" name="MS logo white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10282259" y="6011681"/>
            <a:ext cx="1344637" cy="287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8439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4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3" y="6119147"/>
            <a:ext cx="1253377" cy="268786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 bwMode="auto">
          <a:xfrm>
            <a:off x="0" y="5725636"/>
            <a:ext cx="12192000" cy="1132364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" name="MS logo white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343939" y="6145541"/>
            <a:ext cx="1344637" cy="28775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4">
            <a:alphaModFix amt="10000"/>
          </a:blip>
          <a:srcRect t="43378" r="43213" b="10783"/>
          <a:stretch/>
        </p:blipFill>
        <p:spPr>
          <a:xfrm>
            <a:off x="3003565" y="477"/>
            <a:ext cx="9172873" cy="6857523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03537" y="515206"/>
            <a:ext cx="3119224" cy="499946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43147" y="2084187"/>
            <a:ext cx="5552853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43147" y="3878574"/>
            <a:ext cx="5552854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3011995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Microsoft"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white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3854121" y="2887043"/>
            <a:ext cx="4483757" cy="959394"/>
          </a:xfrm>
          <a:prstGeom prst="rect">
            <a:avLst/>
          </a:prstGeom>
        </p:spPr>
      </p:pic>
      <p:sp>
        <p:nvSpPr>
          <p:cNvPr id="7" name="Text Box 3"/>
          <p:cNvSpPr txBox="1">
            <a:spLocks noChangeArrowheads="1"/>
          </p:cNvSpPr>
          <p:nvPr userDrawn="1"/>
        </p:nvSpPr>
        <p:spPr bwMode="blackWhite">
          <a:xfrm>
            <a:off x="269239" y="6171616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solidFill>
                  <a:schemeClr val="bg1"/>
                </a:solidFill>
                <a:cs typeface="Segoe UI" pitchFamily="34" charset="0"/>
              </a:rPr>
              <a:t>© 2016 Microsoft Corporation.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10638304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23205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5826759" cy="8996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0" y="2031817"/>
            <a:ext cx="5826760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3384" y="160923"/>
            <a:ext cx="1709738" cy="25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6235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5826759" cy="8996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0" y="2041060"/>
            <a:ext cx="5826760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42055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2040141"/>
            <a:ext cx="5826760" cy="2052030"/>
          </a:xfrm>
        </p:spPr>
        <p:txBody>
          <a:bodyPr wrap="square">
            <a:spAutoFit/>
          </a:bodyPr>
          <a:lstStyle>
            <a:lvl1pPr>
              <a:defRPr sz="3921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69240" y="289511"/>
            <a:ext cx="5826759" cy="89966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630699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2040141"/>
            <a:ext cx="5826760" cy="2052030"/>
          </a:xfrm>
        </p:spPr>
        <p:txBody>
          <a:bodyPr wrap="square"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69240" y="289511"/>
            <a:ext cx="5826759" cy="89966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849222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13" Type="http://schemas.openxmlformats.org/officeDocument/2006/relationships/slideLayout" Target="../slideLayouts/slideLayout43.xml"/><Relationship Id="rId18" Type="http://schemas.openxmlformats.org/officeDocument/2006/relationships/slideLayout" Target="../slideLayouts/slideLayout48.xml"/><Relationship Id="rId3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51.xml"/><Relationship Id="rId7" Type="http://schemas.openxmlformats.org/officeDocument/2006/relationships/slideLayout" Target="../slideLayouts/slideLayout37.xml"/><Relationship Id="rId12" Type="http://schemas.openxmlformats.org/officeDocument/2006/relationships/slideLayout" Target="../slideLayouts/slideLayout42.xml"/><Relationship Id="rId17" Type="http://schemas.openxmlformats.org/officeDocument/2006/relationships/slideLayout" Target="../slideLayouts/slideLayout47.xml"/><Relationship Id="rId2" Type="http://schemas.openxmlformats.org/officeDocument/2006/relationships/slideLayout" Target="../slideLayouts/slideLayout32.xml"/><Relationship Id="rId1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50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41.xml"/><Relationship Id="rId5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40.xml"/><Relationship Id="rId19" Type="http://schemas.openxmlformats.org/officeDocument/2006/relationships/slideLayout" Target="../slideLayouts/slideLayout49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14" Type="http://schemas.openxmlformats.org/officeDocument/2006/relationships/slideLayout" Target="../slideLayouts/slideLayout44.xml"/><Relationship Id="rId22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12370906" y="-217"/>
            <a:ext cx="935477" cy="5654619"/>
            <a:chOff x="12618967" y="-221"/>
            <a:chExt cx="954235" cy="5767187"/>
          </a:xfrm>
        </p:grpSpPr>
        <p:grpSp>
          <p:nvGrpSpPr>
            <p:cNvPr id="18" name="Group 17"/>
            <p:cNvGrpSpPr/>
            <p:nvPr userDrawn="1"/>
          </p:nvGrpSpPr>
          <p:grpSpPr>
            <a:xfrm>
              <a:off x="12618967" y="-221"/>
              <a:ext cx="954235" cy="5767187"/>
              <a:chOff x="12618967" y="-221"/>
              <a:chExt cx="954235" cy="5767187"/>
            </a:xfrm>
          </p:grpSpPr>
          <p:grpSp>
            <p:nvGrpSpPr>
              <p:cNvPr id="26" name="Group 25"/>
              <p:cNvGrpSpPr/>
              <p:nvPr userDrawn="1"/>
            </p:nvGrpSpPr>
            <p:grpSpPr>
              <a:xfrm rot="5400000">
                <a:off x="11582059" y="1045293"/>
                <a:ext cx="2703052" cy="629236"/>
                <a:chOff x="1586734" y="4543426"/>
                <a:chExt cx="2703052" cy="629236"/>
              </a:xfrm>
            </p:grpSpPr>
            <p:sp>
              <p:nvSpPr>
                <p:cNvPr id="45" name="Rectangle 44"/>
                <p:cNvSpPr/>
                <p:nvPr userDrawn="1"/>
              </p:nvSpPr>
              <p:spPr bwMode="auto">
                <a:xfrm>
                  <a:off x="1586734" y="4543427"/>
                  <a:ext cx="869930" cy="289766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Blue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G:120 B:215</a:t>
                  </a:r>
                  <a:endParaRPr lang="en-US" sz="49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7" name="Rectangle 36"/>
                <p:cNvSpPr/>
                <p:nvPr userDrawn="1"/>
              </p:nvSpPr>
              <p:spPr bwMode="auto">
                <a:xfrm>
                  <a:off x="3419856" y="4543428"/>
                  <a:ext cx="869930" cy="289766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 dirty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Cyan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dirty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 dirty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G:188 B:242</a:t>
                  </a:r>
                  <a:endParaRPr lang="en-US" sz="490" dirty="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1" name="Rectangle 40"/>
                <p:cNvSpPr/>
                <p:nvPr userDrawn="1"/>
              </p:nvSpPr>
              <p:spPr bwMode="auto">
                <a:xfrm>
                  <a:off x="1586734" y="4882896"/>
                  <a:ext cx="869930" cy="289766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 dirty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Light 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dirty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 dirty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210 G:210 B:210</a:t>
                  </a:r>
                  <a:endParaRPr lang="en-US" sz="490" dirty="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2" name="Rectangle 41"/>
                <p:cNvSpPr/>
                <p:nvPr userDrawn="1"/>
              </p:nvSpPr>
              <p:spPr bwMode="auto">
                <a:xfrm>
                  <a:off x="2505456" y="4543426"/>
                  <a:ext cx="869930" cy="289766"/>
                </a:xfrm>
                <a:prstGeom prst="rect">
                  <a:avLst/>
                </a:prstGeom>
                <a:solidFill>
                  <a:srgbClr val="5C2D9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Purple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R:92</a:t>
                  </a:r>
                  <a:r>
                    <a:rPr lang="en-US" sz="49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G:45 B:145</a:t>
                  </a:r>
                  <a:endParaRPr lang="en-US" sz="49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3" name="Rectangle 42"/>
                <p:cNvSpPr/>
                <p:nvPr userDrawn="1"/>
              </p:nvSpPr>
              <p:spPr bwMode="auto">
                <a:xfrm>
                  <a:off x="3413144" y="4882896"/>
                  <a:ext cx="869930" cy="28976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Dark 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80 G:80 B:80</a:t>
                  </a:r>
                  <a:endParaRPr lang="en-US" sz="49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4" name="Rectangle 43"/>
                <p:cNvSpPr/>
                <p:nvPr userDrawn="1"/>
              </p:nvSpPr>
              <p:spPr bwMode="auto">
                <a:xfrm>
                  <a:off x="2505456" y="4882895"/>
                  <a:ext cx="869930" cy="289766"/>
                </a:xfrm>
                <a:prstGeom prst="rect">
                  <a:avLst/>
                </a:prstGeom>
                <a:solidFill>
                  <a:srgbClr val="73737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115 G:115 B:115</a:t>
                  </a:r>
                  <a:endParaRPr lang="en-US" sz="49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27" name="Group 26"/>
              <p:cNvGrpSpPr/>
              <p:nvPr userDrawn="1"/>
            </p:nvGrpSpPr>
            <p:grpSpPr>
              <a:xfrm rot="5400000">
                <a:off x="10970856" y="3489620"/>
                <a:ext cx="3925458" cy="629233"/>
                <a:chOff x="3254158" y="4203959"/>
                <a:chExt cx="3925458" cy="629233"/>
              </a:xfrm>
            </p:grpSpPr>
            <p:sp>
              <p:nvSpPr>
                <p:cNvPr id="33" name="Rectangle 32"/>
                <p:cNvSpPr/>
                <p:nvPr userDrawn="1"/>
              </p:nvSpPr>
              <p:spPr bwMode="auto">
                <a:xfrm>
                  <a:off x="5395286" y="4543426"/>
                  <a:ext cx="869930" cy="289766"/>
                </a:xfrm>
                <a:prstGeom prst="rect">
                  <a:avLst/>
                </a:prstGeom>
                <a:solidFill>
                  <a:srgbClr val="FFB90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 dirty="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Yellow</a:t>
                  </a:r>
                </a:p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kern="1200" dirty="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R:255 G:185 B:0</a:t>
                  </a:r>
                </a:p>
              </p:txBody>
            </p:sp>
            <p:sp>
              <p:nvSpPr>
                <p:cNvPr id="34" name="Rectangle 33"/>
                <p:cNvSpPr/>
                <p:nvPr userDrawn="1"/>
              </p:nvSpPr>
              <p:spPr bwMode="auto">
                <a:xfrm>
                  <a:off x="6309686" y="4543426"/>
                  <a:ext cx="869930" cy="289766"/>
                </a:xfrm>
                <a:prstGeom prst="rect">
                  <a:avLst/>
                </a:prstGeom>
                <a:solidFill>
                  <a:srgbClr val="D83B0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Orange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216 G:59 B:1</a:t>
                  </a:r>
                </a:p>
              </p:txBody>
            </p:sp>
            <p:sp>
              <p:nvSpPr>
                <p:cNvPr id="35" name="Rectangle 34"/>
                <p:cNvSpPr/>
                <p:nvPr userDrawn="1"/>
              </p:nvSpPr>
              <p:spPr bwMode="auto">
                <a:xfrm>
                  <a:off x="3254158" y="4203959"/>
                  <a:ext cx="869930" cy="289766"/>
                </a:xfrm>
                <a:prstGeom prst="rect">
                  <a:avLst/>
                </a:prstGeom>
                <a:solidFill>
                  <a:srgbClr val="00827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Teal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R:0</a:t>
                  </a:r>
                  <a:r>
                    <a:rPr lang="en-US" sz="49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G:130 B:114</a:t>
                  </a:r>
                  <a:endParaRPr lang="en-US" sz="49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28" name="TextBox 27"/>
              <p:cNvSpPr txBox="1"/>
              <p:nvPr userDrawn="1"/>
            </p:nvSpPr>
            <p:spPr>
              <a:xfrm rot="5400000">
                <a:off x="12987813" y="258334"/>
                <a:ext cx="843944" cy="326834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98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Main colors</a:t>
                </a:r>
              </a:p>
            </p:txBody>
          </p:sp>
          <p:sp>
            <p:nvSpPr>
              <p:cNvPr id="32" name="TextBox 31"/>
              <p:cNvSpPr txBox="1"/>
              <p:nvPr userDrawn="1"/>
            </p:nvSpPr>
            <p:spPr>
              <a:xfrm rot="5400000">
                <a:off x="11746691" y="4228746"/>
                <a:ext cx="2647253" cy="326834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98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Secondary colors (use only when</a:t>
                </a:r>
                <a:r>
                  <a:rPr lang="en-US" sz="980" baseline="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 necessary)</a:t>
                </a:r>
                <a:endParaRPr lang="en-US" sz="98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</p:grpSp>
        <p:sp>
          <p:nvSpPr>
            <p:cNvPr id="19" name="Rectangle 18"/>
            <p:cNvSpPr/>
            <p:nvPr userDrawn="1"/>
          </p:nvSpPr>
          <p:spPr bwMode="auto">
            <a:xfrm rot="5400000">
              <a:off x="12328885" y="3356233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Cyan</a:t>
              </a:r>
            </a:p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490" baseline="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0 G:188 B:242</a:t>
              </a:r>
              <a:endParaRPr lang="en-US" sz="490" dirty="0">
                <a:gradFill>
                  <a:gsLst>
                    <a:gs pos="7965">
                      <a:srgbClr val="000000"/>
                    </a:gs>
                    <a:gs pos="28319">
                      <a:srgbClr val="000000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257781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712" r:id="rId30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marL="336145" marR="0" lvl="0" indent="-336145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</a:pPr>
            <a:r>
              <a:rPr lang="en-US"/>
              <a:t>Edit Master text styles</a:t>
            </a:r>
          </a:p>
          <a:p>
            <a:pPr marL="336145" marR="0" lvl="1" indent="-336145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</a:pPr>
            <a:r>
              <a:rPr lang="en-US"/>
              <a:t>Second level</a:t>
            </a:r>
          </a:p>
          <a:p>
            <a:pPr marL="336145" marR="0" lvl="2" indent="-336145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</a:pPr>
            <a:r>
              <a:rPr lang="en-US"/>
              <a:t>Third level</a:t>
            </a:r>
          </a:p>
          <a:p>
            <a:pPr marL="336145" marR="0" lvl="3" indent="-336145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</a:pPr>
            <a:r>
              <a:rPr lang="en-US"/>
              <a:t>Fourth level</a:t>
            </a:r>
          </a:p>
          <a:p>
            <a:pPr marL="336145" marR="0" lvl="4" indent="-336145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</a:pPr>
            <a:r>
              <a:rPr lang="en-US"/>
              <a:t>Fifth level</a:t>
            </a:r>
            <a:endParaRPr lang="en-US" dirty="0"/>
          </a:p>
        </p:txBody>
      </p:sp>
      <p:grpSp>
        <p:nvGrpSpPr>
          <p:cNvPr id="64" name="Group 63"/>
          <p:cNvGrpSpPr/>
          <p:nvPr/>
        </p:nvGrpSpPr>
        <p:grpSpPr>
          <a:xfrm>
            <a:off x="12370906" y="-217"/>
            <a:ext cx="935477" cy="5654619"/>
            <a:chOff x="12618967" y="-221"/>
            <a:chExt cx="954235" cy="5767187"/>
          </a:xfrm>
        </p:grpSpPr>
        <p:grpSp>
          <p:nvGrpSpPr>
            <p:cNvPr id="65" name="Group 64"/>
            <p:cNvGrpSpPr/>
            <p:nvPr userDrawn="1"/>
          </p:nvGrpSpPr>
          <p:grpSpPr>
            <a:xfrm>
              <a:off x="12618967" y="-221"/>
              <a:ext cx="954235" cy="5767187"/>
              <a:chOff x="12618967" y="-221"/>
              <a:chExt cx="954235" cy="5767187"/>
            </a:xfrm>
          </p:grpSpPr>
          <p:grpSp>
            <p:nvGrpSpPr>
              <p:cNvPr id="67" name="Group 66"/>
              <p:cNvGrpSpPr/>
              <p:nvPr userDrawn="1"/>
            </p:nvGrpSpPr>
            <p:grpSpPr>
              <a:xfrm rot="5400000">
                <a:off x="11582059" y="1045293"/>
                <a:ext cx="2703052" cy="629236"/>
                <a:chOff x="1586734" y="4543426"/>
                <a:chExt cx="2703052" cy="629236"/>
              </a:xfrm>
            </p:grpSpPr>
            <p:sp>
              <p:nvSpPr>
                <p:cNvPr id="74" name="Rectangle 73"/>
                <p:cNvSpPr/>
                <p:nvPr userDrawn="1"/>
              </p:nvSpPr>
              <p:spPr bwMode="auto">
                <a:xfrm>
                  <a:off x="1586734" y="4543427"/>
                  <a:ext cx="869930" cy="289766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Blue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G:120 B:215</a:t>
                  </a:r>
                  <a:endParaRPr lang="en-US" sz="49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75" name="Rectangle 74"/>
                <p:cNvSpPr/>
                <p:nvPr userDrawn="1"/>
              </p:nvSpPr>
              <p:spPr bwMode="auto">
                <a:xfrm>
                  <a:off x="3419856" y="4543428"/>
                  <a:ext cx="869930" cy="289766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 dirty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Cyan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dirty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 dirty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G:188 B:242</a:t>
                  </a:r>
                  <a:endParaRPr lang="en-US" sz="490" dirty="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76" name="Rectangle 75"/>
                <p:cNvSpPr/>
                <p:nvPr userDrawn="1"/>
              </p:nvSpPr>
              <p:spPr bwMode="auto">
                <a:xfrm>
                  <a:off x="1586734" y="4882896"/>
                  <a:ext cx="869930" cy="289766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 dirty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Light 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dirty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 dirty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210 G:210 B:210</a:t>
                  </a:r>
                  <a:endParaRPr lang="en-US" sz="490" dirty="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77" name="Rectangle 76"/>
                <p:cNvSpPr/>
                <p:nvPr userDrawn="1"/>
              </p:nvSpPr>
              <p:spPr bwMode="auto">
                <a:xfrm>
                  <a:off x="2505456" y="4543426"/>
                  <a:ext cx="869930" cy="289766"/>
                </a:xfrm>
                <a:prstGeom prst="rect">
                  <a:avLst/>
                </a:prstGeom>
                <a:solidFill>
                  <a:srgbClr val="5C2D9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Purple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R:92</a:t>
                  </a:r>
                  <a:r>
                    <a:rPr lang="en-US" sz="49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G:45 B:145</a:t>
                  </a:r>
                  <a:endParaRPr lang="en-US" sz="49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78" name="Rectangle 77"/>
                <p:cNvSpPr/>
                <p:nvPr userDrawn="1"/>
              </p:nvSpPr>
              <p:spPr bwMode="auto">
                <a:xfrm>
                  <a:off x="3413144" y="4882896"/>
                  <a:ext cx="869930" cy="28976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Dark 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80 G:80 B:80</a:t>
                  </a:r>
                  <a:endParaRPr lang="en-US" sz="49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79" name="Rectangle 78"/>
                <p:cNvSpPr/>
                <p:nvPr userDrawn="1"/>
              </p:nvSpPr>
              <p:spPr bwMode="auto">
                <a:xfrm>
                  <a:off x="2505456" y="4882895"/>
                  <a:ext cx="869930" cy="289766"/>
                </a:xfrm>
                <a:prstGeom prst="rect">
                  <a:avLst/>
                </a:prstGeom>
                <a:solidFill>
                  <a:srgbClr val="73737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115 G:115 B:115</a:t>
                  </a:r>
                  <a:endParaRPr lang="en-US" sz="49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68" name="Group 67"/>
              <p:cNvGrpSpPr/>
              <p:nvPr userDrawn="1"/>
            </p:nvGrpSpPr>
            <p:grpSpPr>
              <a:xfrm rot="5400000">
                <a:off x="10970856" y="3489620"/>
                <a:ext cx="3925458" cy="629233"/>
                <a:chOff x="3254158" y="4203959"/>
                <a:chExt cx="3925458" cy="629233"/>
              </a:xfrm>
            </p:grpSpPr>
            <p:sp>
              <p:nvSpPr>
                <p:cNvPr id="71" name="Rectangle 70"/>
                <p:cNvSpPr/>
                <p:nvPr userDrawn="1"/>
              </p:nvSpPr>
              <p:spPr bwMode="auto">
                <a:xfrm>
                  <a:off x="5395286" y="4543426"/>
                  <a:ext cx="869930" cy="289766"/>
                </a:xfrm>
                <a:prstGeom prst="rect">
                  <a:avLst/>
                </a:prstGeom>
                <a:solidFill>
                  <a:srgbClr val="FFB90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 dirty="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Yellow</a:t>
                  </a:r>
                </a:p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kern="1200" dirty="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R:255 G:185 B:0</a:t>
                  </a:r>
                </a:p>
              </p:txBody>
            </p:sp>
            <p:sp>
              <p:nvSpPr>
                <p:cNvPr id="72" name="Rectangle 71"/>
                <p:cNvSpPr/>
                <p:nvPr userDrawn="1"/>
              </p:nvSpPr>
              <p:spPr bwMode="auto">
                <a:xfrm>
                  <a:off x="6309686" y="4543426"/>
                  <a:ext cx="869930" cy="289766"/>
                </a:xfrm>
                <a:prstGeom prst="rect">
                  <a:avLst/>
                </a:prstGeom>
                <a:solidFill>
                  <a:srgbClr val="D83B0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Orange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216 G:59 B:1</a:t>
                  </a:r>
                </a:p>
              </p:txBody>
            </p:sp>
            <p:sp>
              <p:nvSpPr>
                <p:cNvPr id="73" name="Rectangle 72"/>
                <p:cNvSpPr/>
                <p:nvPr userDrawn="1"/>
              </p:nvSpPr>
              <p:spPr bwMode="auto">
                <a:xfrm>
                  <a:off x="3254158" y="4203959"/>
                  <a:ext cx="869930" cy="289766"/>
                </a:xfrm>
                <a:prstGeom prst="rect">
                  <a:avLst/>
                </a:prstGeom>
                <a:solidFill>
                  <a:srgbClr val="00827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Teal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R:0</a:t>
                  </a:r>
                  <a:r>
                    <a:rPr lang="en-US" sz="49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G:130 B:114</a:t>
                  </a:r>
                  <a:endParaRPr lang="en-US" sz="49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69" name="TextBox 68"/>
              <p:cNvSpPr txBox="1"/>
              <p:nvPr userDrawn="1"/>
            </p:nvSpPr>
            <p:spPr>
              <a:xfrm rot="5400000">
                <a:off x="12987813" y="258334"/>
                <a:ext cx="843944" cy="326834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980" dirty="0">
                    <a:solidFill>
                      <a:schemeClr val="bg1"/>
                    </a:solidFill>
                  </a:rPr>
                  <a:t>Main colors</a:t>
                </a:r>
              </a:p>
            </p:txBody>
          </p:sp>
          <p:sp>
            <p:nvSpPr>
              <p:cNvPr id="70" name="TextBox 69"/>
              <p:cNvSpPr txBox="1"/>
              <p:nvPr userDrawn="1"/>
            </p:nvSpPr>
            <p:spPr>
              <a:xfrm rot="5400000">
                <a:off x="11746691" y="4228746"/>
                <a:ext cx="2647253" cy="326834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980" dirty="0">
                    <a:solidFill>
                      <a:schemeClr val="bg1"/>
                    </a:solidFill>
                  </a:rPr>
                  <a:t>Secondary colors (use only when</a:t>
                </a:r>
                <a:r>
                  <a:rPr lang="en-US" sz="980" baseline="0" dirty="0">
                    <a:solidFill>
                      <a:schemeClr val="bg1"/>
                    </a:solidFill>
                  </a:rPr>
                  <a:t> necessary)</a:t>
                </a:r>
                <a:endParaRPr lang="en-US" sz="98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66" name="Rectangle 65"/>
            <p:cNvSpPr/>
            <p:nvPr userDrawn="1"/>
          </p:nvSpPr>
          <p:spPr bwMode="auto">
            <a:xfrm rot="5400000">
              <a:off x="12328885" y="3356233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Cyan</a:t>
              </a:r>
            </a:p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490" baseline="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0 G:188 B:242</a:t>
              </a:r>
              <a:endParaRPr lang="en-US" sz="490" dirty="0">
                <a:gradFill>
                  <a:gsLst>
                    <a:gs pos="7965">
                      <a:srgbClr val="000000"/>
                    </a:gs>
                    <a:gs pos="28319">
                      <a:srgbClr val="000000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6828854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  <p:sldLayoutId id="2147483705" r:id="rId15"/>
    <p:sldLayoutId id="2147483706" r:id="rId16"/>
    <p:sldLayoutId id="2147483707" r:id="rId17"/>
    <p:sldLayoutId id="2147483708" r:id="rId18"/>
    <p:sldLayoutId id="2147483709" r:id="rId19"/>
    <p:sldLayoutId id="2147483710" r:id="rId20"/>
    <p:sldLayoutId id="2147483711" r:id="rId21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lang="en-US" sz="3921" kern="1200" spc="0" baseline="0" dirty="0" smtClean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lang="en-US" sz="2353" kern="1200" spc="0" baseline="0" dirty="0" smtClean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3147" y="2084187"/>
            <a:ext cx="10699619" cy="1793090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Stream Analytics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sz="quarter" idx="12"/>
          </p:nvPr>
        </p:nvSpPr>
        <p:spPr>
          <a:xfrm>
            <a:off x="543147" y="3878574"/>
            <a:ext cx="6282196" cy="1792326"/>
          </a:xfrm>
        </p:spPr>
        <p:txBody>
          <a:bodyPr/>
          <a:lstStyle/>
          <a:p>
            <a:pPr fontAlgn="base"/>
            <a:r>
              <a:rPr lang="en-IN" dirty="0"/>
              <a:t>Umamaheswaran</a:t>
            </a:r>
          </a:p>
          <a:p>
            <a:pPr fontAlgn="base"/>
            <a:r>
              <a:rPr lang="en-IN" dirty="0"/>
              <a:t>@UMW1990</a:t>
            </a:r>
          </a:p>
          <a:p>
            <a:pPr>
              <a:lnSpc>
                <a:spcPct val="100000"/>
              </a:lnSpc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57148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Using Sliding Window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02920" y="1554480"/>
            <a:ext cx="11224260" cy="2326791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r>
              <a:rPr lang="en-US" sz="2200" dirty="0">
                <a:latin typeface="+mj-lt"/>
              </a:rPr>
              <a:t>SELECT </a:t>
            </a:r>
            <a:r>
              <a:rPr lang="en-US" sz="2200" dirty="0" err="1">
                <a:latin typeface="+mj-lt"/>
              </a:rPr>
              <a:t>DateAdd</a:t>
            </a:r>
            <a:r>
              <a:rPr lang="en-US" sz="2200" dirty="0">
                <a:latin typeface="+mj-lt"/>
              </a:rPr>
              <a:t>(minute,-5,System.TimeStamp) AS [Start Time],</a:t>
            </a:r>
          </a:p>
          <a:p>
            <a:r>
              <a:rPr lang="en-US" sz="2200" dirty="0">
                <a:latin typeface="+mj-lt"/>
              </a:rPr>
              <a:t>       </a:t>
            </a:r>
            <a:r>
              <a:rPr lang="en-US" sz="2200" dirty="0" err="1">
                <a:latin typeface="+mj-lt"/>
              </a:rPr>
              <a:t>System.TimeStamp</a:t>
            </a:r>
            <a:r>
              <a:rPr lang="en-US" sz="2200" dirty="0">
                <a:latin typeface="+mj-lt"/>
              </a:rPr>
              <a:t> AS [End Time], </a:t>
            </a:r>
            <a:r>
              <a:rPr lang="en-US" sz="2200" dirty="0" err="1">
                <a:latin typeface="+mj-lt"/>
              </a:rPr>
              <a:t>TollId</a:t>
            </a:r>
            <a:r>
              <a:rPr lang="en-US" sz="2200" dirty="0">
                <a:latin typeface="+mj-lt"/>
              </a:rPr>
              <a:t>, COUNT(*) </a:t>
            </a:r>
          </a:p>
          <a:p>
            <a:r>
              <a:rPr lang="en-US" sz="2200" dirty="0">
                <a:latin typeface="+mj-lt"/>
              </a:rPr>
              <a:t>FROM </a:t>
            </a:r>
            <a:r>
              <a:rPr lang="en-US" sz="2200" dirty="0" err="1">
                <a:latin typeface="+mj-lt"/>
              </a:rPr>
              <a:t>EntryData</a:t>
            </a:r>
            <a:r>
              <a:rPr lang="en-US" sz="2200" dirty="0">
                <a:latin typeface="+mj-lt"/>
              </a:rPr>
              <a:t> TIMESTAMP BY </a:t>
            </a:r>
            <a:r>
              <a:rPr lang="en-US" sz="2200" dirty="0" err="1">
                <a:latin typeface="+mj-lt"/>
              </a:rPr>
              <a:t>EntryTime</a:t>
            </a:r>
            <a:endParaRPr lang="en-US" sz="2200" dirty="0">
              <a:latin typeface="+mj-lt"/>
            </a:endParaRPr>
          </a:p>
          <a:p>
            <a:r>
              <a:rPr lang="en-US" sz="2200" dirty="0">
                <a:latin typeface="+mj-lt"/>
              </a:rPr>
              <a:t>WHERE State = 'NJ'</a:t>
            </a:r>
          </a:p>
          <a:p>
            <a:r>
              <a:rPr lang="en-US" sz="2200" dirty="0">
                <a:latin typeface="+mj-lt"/>
              </a:rPr>
              <a:t>GROUP BY </a:t>
            </a:r>
            <a:r>
              <a:rPr lang="en-US" sz="2200" dirty="0" err="1">
                <a:latin typeface="+mj-lt"/>
              </a:rPr>
              <a:t>TollId</a:t>
            </a:r>
            <a:r>
              <a:rPr lang="en-US" sz="2200" dirty="0">
                <a:latin typeface="+mj-lt"/>
              </a:rPr>
              <a:t>, </a:t>
            </a:r>
            <a:r>
              <a:rPr lang="en-US" sz="2200" dirty="0" err="1">
                <a:latin typeface="+mj-lt"/>
              </a:rPr>
              <a:t>SlidingWindow</a:t>
            </a:r>
            <a:r>
              <a:rPr lang="en-US" sz="2200" dirty="0">
                <a:latin typeface="+mj-lt"/>
              </a:rPr>
              <a:t>(minute, 5)</a:t>
            </a:r>
          </a:p>
          <a:p>
            <a:r>
              <a:rPr lang="en-US" sz="2200" dirty="0">
                <a:latin typeface="+mj-lt"/>
              </a:rPr>
              <a:t>HAVING COUNT(*) &gt; 1</a:t>
            </a:r>
            <a:endParaRPr lang="en-IN" sz="22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+mj-l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700" y="4619516"/>
            <a:ext cx="10438411" cy="9076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56219322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Demo</a:t>
            </a:r>
          </a:p>
        </p:txBody>
      </p:sp>
      <p:graphicFrame>
        <p:nvGraphicFramePr>
          <p:cNvPr id="9" name="Diagram 8"/>
          <p:cNvGraphicFramePr/>
          <p:nvPr>
            <p:extLst>
              <p:ext uri="{D42A27DB-BD31-4B8C-83A1-F6EECF244321}">
                <p14:modId xmlns:p14="http://schemas.microsoft.com/office/powerpoint/2010/main" val="901018008"/>
              </p:ext>
            </p:extLst>
          </p:nvPr>
        </p:nvGraphicFramePr>
        <p:xfrm>
          <a:off x="2033160" y="118917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85989596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The Internet of Things (</a:t>
            </a:r>
            <a:r>
              <a:rPr lang="en-IN" dirty="0" err="1"/>
              <a:t>IoT</a:t>
            </a:r>
            <a:r>
              <a:rPr lang="en-IN" dirty="0"/>
              <a:t>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0850" y="1559814"/>
            <a:ext cx="5391150" cy="47625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30352" y="1426464"/>
            <a:ext cx="6400800" cy="5155257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IN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Currently 6+ billion devices connected to the Internet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IN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By 2020, the number will grow to 50 billion or more</a:t>
            </a:r>
          </a:p>
          <a:p>
            <a:pPr marL="809271" lvl="1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IN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Power meters and health-monitoring devices</a:t>
            </a:r>
          </a:p>
          <a:p>
            <a:pPr marL="809271" lvl="1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IN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Wall thermostats, wind turbines and solar farms</a:t>
            </a:r>
          </a:p>
          <a:p>
            <a:pPr marL="809271" lvl="1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IN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Cars delivery trucks, traffic lights and drones</a:t>
            </a:r>
          </a:p>
          <a:p>
            <a:pPr marL="809271" lvl="1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IN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EVERYTHING will be connected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IN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How do you process all that data?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IN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How do you process it in real time?</a:t>
            </a:r>
          </a:p>
        </p:txBody>
      </p:sp>
    </p:spTree>
    <p:extLst>
      <p:ext uri="{BB962C8B-B14F-4D97-AF65-F5344CB8AC3E}">
        <p14:creationId xmlns:p14="http://schemas.microsoft.com/office/powerpoint/2010/main" val="4290467299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Azure Stream Analytics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62358" y="1189176"/>
            <a:ext cx="11486168" cy="1855893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IN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Highly scalable service for analysing data in motion</a:t>
            </a:r>
          </a:p>
          <a:p>
            <a:pPr marL="809271" lvl="1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IN" sz="2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Analyze</a:t>
            </a:r>
            <a:r>
              <a:rPr lang="en-IN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data streaming from </a:t>
            </a:r>
            <a:r>
              <a:rPr lang="en-IN" sz="2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IoT</a:t>
            </a:r>
            <a:r>
              <a:rPr lang="en-IN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devices and other sources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IN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Scales easily using streaming units (1SU ~= 1MB/sec)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IN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Supports SQL-like query language for data analysis</a:t>
            </a:r>
          </a:p>
        </p:txBody>
      </p:sp>
      <p:sp>
        <p:nvSpPr>
          <p:cNvPr id="6" name="Rectangle: Rounded Corners 5"/>
          <p:cNvSpPr/>
          <p:nvPr/>
        </p:nvSpPr>
        <p:spPr bwMode="auto">
          <a:xfrm>
            <a:off x="4009291" y="3587262"/>
            <a:ext cx="3423139" cy="2790092"/>
          </a:xfrm>
          <a:prstGeom prst="roundRect">
            <a:avLst/>
          </a:prstGeom>
          <a:ln w="38100"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IN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4485" y="4206020"/>
            <a:ext cx="2952750" cy="1552575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2983053" y="4041428"/>
            <a:ext cx="1026237" cy="0"/>
          </a:xfrm>
          <a:prstGeom prst="straightConnector1">
            <a:avLst/>
          </a:prstGeom>
          <a:ln w="38100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2983053" y="4982307"/>
            <a:ext cx="1026237" cy="0"/>
          </a:xfrm>
          <a:prstGeom prst="straightConnector1">
            <a:avLst/>
          </a:prstGeom>
          <a:ln w="38100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2983053" y="5906804"/>
            <a:ext cx="1026237" cy="0"/>
          </a:xfrm>
          <a:prstGeom prst="straightConnector1">
            <a:avLst/>
          </a:prstGeom>
          <a:ln w="38100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7432432" y="4224308"/>
            <a:ext cx="1026237" cy="0"/>
          </a:xfrm>
          <a:prstGeom prst="straightConnector1">
            <a:avLst/>
          </a:prstGeom>
          <a:ln w="38100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7432431" y="4699796"/>
            <a:ext cx="1026237" cy="0"/>
          </a:xfrm>
          <a:prstGeom prst="straightConnector1">
            <a:avLst/>
          </a:prstGeom>
          <a:ln w="38100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7432430" y="5201543"/>
            <a:ext cx="1026237" cy="0"/>
          </a:xfrm>
          <a:prstGeom prst="straightConnector1">
            <a:avLst/>
          </a:prstGeom>
          <a:ln w="38100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7432429" y="5650772"/>
            <a:ext cx="1026237" cy="0"/>
          </a:xfrm>
          <a:prstGeom prst="straightConnector1">
            <a:avLst/>
          </a:prstGeom>
          <a:ln w="38100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872064" y="3689552"/>
            <a:ext cx="1993392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IN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Event Hubs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72064" y="4520263"/>
            <a:ext cx="1993392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IN" sz="2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IoT</a:t>
            </a:r>
            <a:r>
              <a:rPr lang="en-IN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Hubs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872064" y="5444663"/>
            <a:ext cx="2381598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IN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Blob Storage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8576265" y="3848072"/>
            <a:ext cx="1993392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IN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Event Hubs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8572832" y="4385864"/>
            <a:ext cx="2546272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IN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Blob Storage 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8572832" y="4887611"/>
            <a:ext cx="2546272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IN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Power BI 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8553736" y="5444663"/>
            <a:ext cx="3077432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IN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Other output sinks</a:t>
            </a:r>
          </a:p>
        </p:txBody>
      </p:sp>
    </p:spTree>
    <p:extLst>
      <p:ext uri="{BB962C8B-B14F-4D97-AF65-F5344CB8AC3E}">
        <p14:creationId xmlns:p14="http://schemas.microsoft.com/office/powerpoint/2010/main" val="3473909293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Azure Stream analytics at work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35" y="1189176"/>
            <a:ext cx="11993649" cy="5572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391507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Stream Analytics Query Language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34340" y="1371600"/>
            <a:ext cx="11384280" cy="3416320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IN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SQL like query language for querying live stream data streams</a:t>
            </a:r>
          </a:p>
          <a:p>
            <a:pPr marL="809271" lvl="1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IN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Subset of T-SQL</a:t>
            </a:r>
          </a:p>
          <a:p>
            <a:pPr marL="809271" lvl="1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IN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Supports </a:t>
            </a:r>
            <a:r>
              <a:rPr lang="en-IN" sz="2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bigint</a:t>
            </a:r>
            <a:r>
              <a:rPr lang="en-IN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, float, </a:t>
            </a:r>
            <a:r>
              <a:rPr lang="en-IN" sz="2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nvarchar</a:t>
            </a:r>
            <a:r>
              <a:rPr lang="en-IN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(max), </a:t>
            </a:r>
            <a:r>
              <a:rPr lang="en-IN" sz="2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datetime</a:t>
            </a:r>
            <a:r>
              <a:rPr lang="en-IN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, record and array</a:t>
            </a:r>
          </a:p>
          <a:p>
            <a:pPr marL="809271" lvl="1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IN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Supports SELECT, FROM, WHERE, GROUP BY and other common data manipulation language (DML) statements</a:t>
            </a:r>
          </a:p>
          <a:p>
            <a:pPr marL="809271" lvl="1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IN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Supports COUNT, AVG, DATEDIFF and other common functions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IN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Supports extensions such as TIMESTAMP BY and </a:t>
            </a:r>
            <a:r>
              <a:rPr lang="en-IN" sz="2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System.TimeStamp</a:t>
            </a:r>
            <a:endParaRPr lang="en-IN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IN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Supports temporal grouping of events via “windowing”</a:t>
            </a:r>
          </a:p>
        </p:txBody>
      </p:sp>
    </p:spTree>
    <p:extLst>
      <p:ext uri="{BB962C8B-B14F-4D97-AF65-F5344CB8AC3E}">
        <p14:creationId xmlns:p14="http://schemas.microsoft.com/office/powerpoint/2010/main" val="116244373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Querying a Data Stream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876001" y="1601996"/>
            <a:ext cx="10438410" cy="4343400"/>
          </a:xfrm>
          <a:prstGeom prst="rect">
            <a:avLst/>
          </a:prstGeom>
        </p:spPr>
        <p:txBody>
          <a:bodyPr/>
          <a:lstStyle>
            <a:lvl1pPr marL="336145" marR="0" indent="-336145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392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72691" marR="0" indent="-236546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353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84338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96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08435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32531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SELECT </a:t>
            </a:r>
            <a:r>
              <a:rPr lang="en-US" sz="2400" dirty="0" err="1">
                <a:latin typeface="Segoe UI Body"/>
              </a:rPr>
              <a:t>EntryTime</a:t>
            </a:r>
            <a:r>
              <a:rPr lang="en-US" sz="2400" dirty="0"/>
              <a:t>, </a:t>
            </a:r>
            <a:r>
              <a:rPr lang="en-US" sz="2400" dirty="0" err="1"/>
              <a:t>TollId</a:t>
            </a:r>
            <a:r>
              <a:rPr lang="en-US" sz="2400" dirty="0"/>
              <a:t>, </a:t>
            </a:r>
            <a:r>
              <a:rPr lang="en-US" sz="2400" dirty="0" err="1"/>
              <a:t>LicensePlate</a:t>
            </a:r>
            <a:endParaRPr lang="en-US" sz="2400" dirty="0"/>
          </a:p>
          <a:p>
            <a:pPr marL="0" indent="0">
              <a:buNone/>
            </a:pPr>
            <a:r>
              <a:rPr lang="en-US" sz="2400" dirty="0"/>
              <a:t>FROM </a:t>
            </a:r>
            <a:r>
              <a:rPr lang="en-US" sz="2400" dirty="0" err="1"/>
              <a:t>EntryData</a:t>
            </a:r>
            <a:endParaRPr lang="en-US" sz="2400" dirty="0"/>
          </a:p>
          <a:p>
            <a:pPr marL="0" indent="0">
              <a:buNone/>
            </a:pPr>
            <a:r>
              <a:rPr lang="en-US" sz="2400" dirty="0"/>
              <a:t>WHERE Make = 'Honda' AND State = 'NJ'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881" y="3773696"/>
            <a:ext cx="10062509" cy="12779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34436503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JOINing</a:t>
            </a:r>
            <a:r>
              <a:rPr lang="en-IN" dirty="0"/>
              <a:t> Two Data Streams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34340" y="1360170"/>
            <a:ext cx="11490740" cy="284385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+mj-lt"/>
              </a:rPr>
              <a:t>SELECT</a:t>
            </a:r>
            <a:r>
              <a:rPr lang="en-US" sz="24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 </a:t>
            </a:r>
            <a:r>
              <a:rPr lang="en-US" sz="2400" dirty="0" err="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EN.TollId</a:t>
            </a:r>
            <a:r>
              <a:rPr lang="en-US" sz="24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, </a:t>
            </a:r>
            <a:r>
              <a:rPr lang="en-US" sz="2400" dirty="0" err="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EN.EntryTime</a:t>
            </a:r>
            <a:r>
              <a:rPr lang="en-US" sz="24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, </a:t>
            </a:r>
            <a:r>
              <a:rPr lang="en-US" sz="2400" dirty="0" err="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EX.ExitTime</a:t>
            </a:r>
            <a:r>
              <a:rPr lang="en-US" sz="24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, </a:t>
            </a:r>
            <a:r>
              <a:rPr lang="en-US" sz="2400" dirty="0" err="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EN.LicensePlate</a:t>
            </a:r>
            <a:r>
              <a:rPr lang="en-US" sz="24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, </a:t>
            </a:r>
          </a:p>
          <a:p>
            <a:r>
              <a:rPr lang="en-US" sz="2400" dirty="0">
                <a:solidFill>
                  <a:schemeClr val="tx2"/>
                </a:solidFill>
                <a:latin typeface="+mj-lt"/>
              </a:rPr>
              <a:t>DATEDIFF</a:t>
            </a:r>
            <a:r>
              <a:rPr lang="en-US" sz="24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(minute, </a:t>
            </a:r>
            <a:r>
              <a:rPr lang="en-US" sz="2400" dirty="0" err="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EN.EntryTime</a:t>
            </a:r>
            <a:r>
              <a:rPr lang="en-US" sz="24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, </a:t>
            </a:r>
            <a:r>
              <a:rPr lang="en-US" sz="2400" dirty="0" err="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EX.ExitTime</a:t>
            </a:r>
            <a:r>
              <a:rPr lang="en-US" sz="24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) </a:t>
            </a:r>
            <a:r>
              <a:rPr lang="en-US" sz="2400" dirty="0">
                <a:solidFill>
                  <a:schemeClr val="tx2"/>
                </a:solidFill>
                <a:latin typeface="+mj-lt"/>
              </a:rPr>
              <a:t>AS</a:t>
            </a:r>
            <a:r>
              <a:rPr lang="en-US" sz="24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 Minutes</a:t>
            </a:r>
          </a:p>
          <a:p>
            <a:r>
              <a:rPr lang="en-US" sz="2400" dirty="0">
                <a:solidFill>
                  <a:schemeClr val="tx2"/>
                </a:solidFill>
                <a:latin typeface="+mj-lt"/>
              </a:rPr>
              <a:t>FROM</a:t>
            </a:r>
            <a:r>
              <a:rPr lang="en-US" sz="24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 </a:t>
            </a:r>
            <a:r>
              <a:rPr lang="en-US" sz="2400" dirty="0" err="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EntryData</a:t>
            </a:r>
            <a:r>
              <a:rPr lang="en-US" sz="24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 EN TIMESTAMP </a:t>
            </a:r>
            <a:r>
              <a:rPr lang="en-US" sz="2400" dirty="0">
                <a:solidFill>
                  <a:schemeClr val="tx2"/>
                </a:solidFill>
                <a:latin typeface="+mj-lt"/>
              </a:rPr>
              <a:t>BY</a:t>
            </a:r>
            <a:r>
              <a:rPr lang="en-US" sz="24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 </a:t>
            </a:r>
            <a:r>
              <a:rPr lang="en-US" sz="2400" dirty="0" err="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EntryTime</a:t>
            </a:r>
            <a:endParaRPr lang="en-US" sz="2400" dirty="0">
              <a:gradFill>
                <a:gsLst>
                  <a:gs pos="125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+mj-lt"/>
            </a:endParaRPr>
          </a:p>
          <a:p>
            <a:r>
              <a:rPr lang="en-US" sz="2400" dirty="0">
                <a:solidFill>
                  <a:schemeClr val="tx2"/>
                </a:solidFill>
                <a:latin typeface="+mj-lt"/>
              </a:rPr>
              <a:t>JOIN</a:t>
            </a:r>
            <a:r>
              <a:rPr lang="en-US" sz="24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 </a:t>
            </a:r>
            <a:r>
              <a:rPr lang="en-US" sz="2400" dirty="0" err="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ExitData</a:t>
            </a:r>
            <a:r>
              <a:rPr lang="en-US" sz="24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 EX TIMESTAMP </a:t>
            </a:r>
            <a:r>
              <a:rPr lang="en-US" sz="2400" dirty="0">
                <a:solidFill>
                  <a:schemeClr val="tx2"/>
                </a:solidFill>
                <a:latin typeface="+mj-lt"/>
              </a:rPr>
              <a:t>BY</a:t>
            </a:r>
            <a:r>
              <a:rPr lang="en-US" sz="24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 </a:t>
            </a:r>
            <a:r>
              <a:rPr lang="en-US" sz="2400" dirty="0" err="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ExitTime</a:t>
            </a:r>
            <a:endParaRPr lang="en-US" sz="2400" dirty="0">
              <a:gradFill>
                <a:gsLst>
                  <a:gs pos="125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+mj-lt"/>
            </a:endParaRPr>
          </a:p>
          <a:p>
            <a:r>
              <a:rPr lang="en-US" sz="2400" dirty="0">
                <a:solidFill>
                  <a:schemeClr val="tx2"/>
                </a:solidFill>
                <a:latin typeface="+mj-lt"/>
              </a:rPr>
              <a:t>ON</a:t>
            </a:r>
            <a:r>
              <a:rPr lang="en-US" sz="24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 </a:t>
            </a:r>
            <a:r>
              <a:rPr lang="en-US" sz="2400" dirty="0" err="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EN.TollId</a:t>
            </a:r>
            <a:r>
              <a:rPr lang="en-US" sz="24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 = </a:t>
            </a:r>
            <a:r>
              <a:rPr lang="en-US" sz="2400" dirty="0" err="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EX.TollId</a:t>
            </a:r>
            <a:r>
              <a:rPr lang="en-US" sz="24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 </a:t>
            </a:r>
            <a:r>
              <a:rPr lang="en-US" sz="2400" dirty="0">
                <a:solidFill>
                  <a:schemeClr val="tx2"/>
                </a:solidFill>
                <a:latin typeface="+mj-lt"/>
              </a:rPr>
              <a:t>AND</a:t>
            </a:r>
            <a:r>
              <a:rPr lang="en-US" sz="24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 </a:t>
            </a:r>
            <a:r>
              <a:rPr lang="en-US" sz="2400" dirty="0" err="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EN.LicensePlate</a:t>
            </a:r>
            <a:r>
              <a:rPr lang="en-US" sz="24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 = </a:t>
            </a:r>
            <a:r>
              <a:rPr lang="en-US" sz="2400" dirty="0" err="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EX.LicensePlate</a:t>
            </a:r>
            <a:endParaRPr lang="en-US" sz="2400" dirty="0">
              <a:gradFill>
                <a:gsLst>
                  <a:gs pos="125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+mj-lt"/>
            </a:endParaRPr>
          </a:p>
          <a:p>
            <a:r>
              <a:rPr lang="en-US" sz="2400" dirty="0">
                <a:solidFill>
                  <a:schemeClr val="tx2"/>
                </a:solidFill>
                <a:latin typeface="+mj-lt"/>
              </a:rPr>
              <a:t>AND</a:t>
            </a:r>
            <a:r>
              <a:rPr lang="en-US" sz="24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 </a:t>
            </a:r>
            <a:r>
              <a:rPr lang="en-US" sz="2400" dirty="0">
                <a:solidFill>
                  <a:schemeClr val="tx2"/>
                </a:solidFill>
                <a:latin typeface="+mj-lt"/>
              </a:rPr>
              <a:t>DATEDIFF</a:t>
            </a:r>
            <a:r>
              <a:rPr lang="en-US" sz="24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(minute, EN, EX) BETWEEN 0 AND 15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IN" sz="24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831" y="4204025"/>
            <a:ext cx="10452470" cy="16346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31954898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Windowing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8630" y="1428750"/>
            <a:ext cx="11456450" cy="960263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IN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Core requirement for stream-processing systems for counting or aggregating events in a specified time period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103" y="3459337"/>
            <a:ext cx="3340418" cy="16954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4923" y="3459337"/>
            <a:ext cx="3043238" cy="169545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 bwMode="auto">
          <a:xfrm>
            <a:off x="8778240" y="3459337"/>
            <a:ext cx="2948940" cy="169545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IN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8961120" y="3827002"/>
            <a:ext cx="2617470" cy="0"/>
          </a:xfrm>
          <a:prstGeom prst="straightConnector1">
            <a:avLst/>
          </a:prstGeom>
          <a:ln w="17145">
            <a:solidFill>
              <a:schemeClr val="bg1"/>
            </a:solidFill>
            <a:headEnd type="none" w="sm" len="sm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820103" y="2857500"/>
            <a:ext cx="3340418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IN" sz="2400" dirty="0">
                <a:solidFill>
                  <a:srgbClr val="7030A0"/>
                </a:solidFill>
              </a:rPr>
              <a:t>Tumbling Window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946333" y="2857500"/>
            <a:ext cx="3340418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IN" sz="2400" dirty="0">
                <a:solidFill>
                  <a:srgbClr val="7030A0"/>
                </a:solidFill>
              </a:rPr>
              <a:t>Hopping Window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435341" y="2831473"/>
            <a:ext cx="3340418" cy="62786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IN" sz="2400" dirty="0">
                <a:solidFill>
                  <a:srgbClr val="7030A0"/>
                </a:solidFill>
              </a:rPr>
              <a:t>Sliding Window</a:t>
            </a:r>
          </a:p>
        </p:txBody>
      </p:sp>
    </p:spTree>
    <p:extLst>
      <p:ext uri="{BB962C8B-B14F-4D97-AF65-F5344CB8AC3E}">
        <p14:creationId xmlns:p14="http://schemas.microsoft.com/office/powerpoint/2010/main" val="28454111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Using Tumbling Window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51460" y="1520190"/>
            <a:ext cx="11670030" cy="1772793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r>
              <a:rPr lang="en-US" sz="2400" dirty="0">
                <a:latin typeface="+mj-lt"/>
              </a:rPr>
              <a:t>SELECT </a:t>
            </a:r>
            <a:r>
              <a:rPr lang="en-US" sz="2400" dirty="0" err="1">
                <a:latin typeface="+mj-lt"/>
              </a:rPr>
              <a:t>System.Timestamp</a:t>
            </a:r>
            <a:r>
              <a:rPr lang="en-US" sz="2400" dirty="0">
                <a:latin typeface="+mj-lt"/>
              </a:rPr>
              <a:t> AS Time, COUNT(*) FROM </a:t>
            </a:r>
            <a:r>
              <a:rPr lang="en-US" sz="2400" dirty="0" err="1">
                <a:latin typeface="+mj-lt"/>
              </a:rPr>
              <a:t>EntryData</a:t>
            </a:r>
            <a:r>
              <a:rPr lang="en-US" sz="2400" dirty="0">
                <a:latin typeface="+mj-lt"/>
              </a:rPr>
              <a:t> </a:t>
            </a:r>
          </a:p>
          <a:p>
            <a:r>
              <a:rPr lang="en-US" sz="2400" dirty="0">
                <a:latin typeface="+mj-lt"/>
              </a:rPr>
              <a:t>TIMESTAMP BY </a:t>
            </a:r>
            <a:r>
              <a:rPr lang="en-US" sz="2400" dirty="0" err="1">
                <a:latin typeface="+mj-lt"/>
              </a:rPr>
              <a:t>EntryTime</a:t>
            </a:r>
            <a:endParaRPr lang="en-US" sz="2400" dirty="0">
              <a:latin typeface="+mj-lt"/>
            </a:endParaRPr>
          </a:p>
          <a:p>
            <a:r>
              <a:rPr lang="en-US" sz="2400" dirty="0">
                <a:latin typeface="+mj-lt"/>
              </a:rPr>
              <a:t>WHERE </a:t>
            </a:r>
            <a:r>
              <a:rPr lang="en-US" sz="2400" dirty="0" err="1">
                <a:latin typeface="+mj-lt"/>
              </a:rPr>
              <a:t>TollId</a:t>
            </a:r>
            <a:r>
              <a:rPr lang="en-US" sz="2400" dirty="0">
                <a:latin typeface="+mj-lt"/>
              </a:rPr>
              <a:t> = 1 AND State = 'NY'</a:t>
            </a:r>
          </a:p>
          <a:p>
            <a:r>
              <a:rPr lang="en-US" sz="2400" dirty="0">
                <a:latin typeface="+mj-lt"/>
              </a:rPr>
              <a:t>GROUP BY </a:t>
            </a:r>
            <a:r>
              <a:rPr lang="en-US" sz="2400" dirty="0" err="1">
                <a:latin typeface="+mj-lt"/>
              </a:rPr>
              <a:t>TumblingWindow</a:t>
            </a:r>
            <a:r>
              <a:rPr lang="en-US" sz="2400" dirty="0">
                <a:latin typeface="+mj-lt"/>
              </a:rPr>
              <a:t>(minute,5)</a:t>
            </a:r>
            <a:endParaRPr lang="en-IN" sz="24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+mj-l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561" y="3793833"/>
            <a:ext cx="10427145" cy="16865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81927090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Connect_2016_Template_Light">
  <a:themeElements>
    <a:clrScheme name="Custom 2">
      <a:dk1>
        <a:srgbClr val="505050"/>
      </a:dk1>
      <a:lt1>
        <a:srgbClr val="FFFFFF"/>
      </a:lt1>
      <a:dk2>
        <a:srgbClr val="0078D7"/>
      </a:dk2>
      <a:lt2>
        <a:srgbClr val="FFFFFF"/>
      </a:lt2>
      <a:accent1>
        <a:srgbClr val="0078D7"/>
      </a:accent1>
      <a:accent2>
        <a:srgbClr val="5C2D91"/>
      </a:accent2>
      <a:accent3>
        <a:srgbClr val="008272"/>
      </a:accent3>
      <a:accent4>
        <a:srgbClr val="D2D2D2"/>
      </a:accent4>
      <a:accent5>
        <a:srgbClr val="737373"/>
      </a:accent5>
      <a:accent6>
        <a:srgbClr val="50505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Connect_2016_STUDIO_SlideTemplate_101116.potx" id="{80CCC0EE-A535-46E1-81E2-2C88D26BF2D9}" vid="{2239D6D4-FF4D-4593-B7F3-45A8D905D389}"/>
    </a:ext>
  </a:extLst>
</a:theme>
</file>

<file path=ppt/theme/theme2.xml><?xml version="1.0" encoding="utf-8"?>
<a:theme xmlns:a="http://schemas.openxmlformats.org/drawingml/2006/main" name="Connect_2016_Template_Dark">
  <a:themeElements>
    <a:clrScheme name="Custom 1">
      <a:dk1>
        <a:srgbClr val="505050"/>
      </a:dk1>
      <a:lt1>
        <a:srgbClr val="FFFFFF"/>
      </a:lt1>
      <a:dk2>
        <a:srgbClr val="0078D7"/>
      </a:dk2>
      <a:lt2>
        <a:srgbClr val="FFFFFF"/>
      </a:lt2>
      <a:accent1>
        <a:srgbClr val="0078D7"/>
      </a:accent1>
      <a:accent2>
        <a:srgbClr val="5C2D91"/>
      </a:accent2>
      <a:accent3>
        <a:srgbClr val="008272"/>
      </a:accent3>
      <a:accent4>
        <a:srgbClr val="D2D2D2"/>
      </a:accent4>
      <a:accent5>
        <a:srgbClr val="00BCF2"/>
      </a:accent5>
      <a:accent6>
        <a:srgbClr val="737373"/>
      </a:accent6>
      <a:hlink>
        <a:srgbClr val="0078D7"/>
      </a:hlink>
      <a:folHlink>
        <a:srgbClr val="0078D7"/>
      </a:folHlink>
    </a:clrScheme>
    <a:fontScheme name="Custom 2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Connect_2016_STUDIO_SlideTemplate_101116.potx" id="{80CCC0EE-A535-46E1-81E2-2C88D26BF2D9}" vid="{E2881649-9D4D-4513-9E5E-5A76199B180B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Microsoft_Connect_2016_STUDIO_SlideTemplate_101416</Template>
  <TotalTime>0</TotalTime>
  <Words>447</Words>
  <Application>Microsoft Office PowerPoint</Application>
  <PresentationFormat>Widescreen</PresentationFormat>
  <Paragraphs>76</Paragraphs>
  <Slides>11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11</vt:i4>
      </vt:variant>
    </vt:vector>
  </HeadingPairs>
  <TitlesOfParts>
    <vt:vector size="20" baseType="lpstr">
      <vt:lpstr>Arial</vt:lpstr>
      <vt:lpstr>Calibri</vt:lpstr>
      <vt:lpstr>Consolas</vt:lpstr>
      <vt:lpstr>Segoe UI</vt:lpstr>
      <vt:lpstr>Segoe UI Body</vt:lpstr>
      <vt:lpstr>Segoe UI Light</vt:lpstr>
      <vt:lpstr>Wingdings</vt:lpstr>
      <vt:lpstr>Connect_2016_Template_Light</vt:lpstr>
      <vt:lpstr>Connect_2016_Template_Dark</vt:lpstr>
      <vt:lpstr>Stream Analytics</vt:lpstr>
      <vt:lpstr>The Internet of Things (IoT)</vt:lpstr>
      <vt:lpstr>Azure Stream Analytics</vt:lpstr>
      <vt:lpstr>Azure Stream analytics at work</vt:lpstr>
      <vt:lpstr>Stream Analytics Query Language</vt:lpstr>
      <vt:lpstr>Querying a Data Stream</vt:lpstr>
      <vt:lpstr>JOINing Two Data Streams</vt:lpstr>
      <vt:lpstr>Windowing</vt:lpstr>
      <vt:lpstr>Using Tumbling Window</vt:lpstr>
      <vt:lpstr>Using Sliding Window</vt:lpstr>
      <vt:lpstr>Demo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2016-11-11T20:03:13Z</dcterms:created>
  <dcterms:modified xsi:type="dcterms:W3CDTF">2017-05-18T12:22:04Z</dcterms:modified>
</cp:coreProperties>
</file>